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4" r:id="rId6"/>
    <p:sldId id="263" r:id="rId7"/>
    <p:sldId id="265" r:id="rId8"/>
    <p:sldId id="266" r:id="rId9"/>
    <p:sldId id="267" r:id="rId10"/>
    <p:sldId id="268" r:id="rId11"/>
    <p:sldId id="259" r:id="rId12"/>
    <p:sldId id="269" r:id="rId13"/>
    <p:sldId id="271" r:id="rId14"/>
    <p:sldId id="270" r:id="rId15"/>
    <p:sldId id="272" r:id="rId16"/>
    <p:sldId id="273" r:id="rId17"/>
    <p:sldId id="275" r:id="rId18"/>
    <p:sldId id="276" r:id="rId19"/>
    <p:sldId id="277" r:id="rId20"/>
    <p:sldId id="278" r:id="rId21"/>
    <p:sldId id="279" r:id="rId22"/>
    <p:sldId id="280" r:id="rId23"/>
    <p:sldId id="281" r:id="rId24"/>
    <p:sldId id="282" r:id="rId25"/>
    <p:sldId id="283" r:id="rId26"/>
    <p:sldId id="284" r:id="rId27"/>
    <p:sldId id="289" r:id="rId28"/>
    <p:sldId id="290" r:id="rId29"/>
    <p:sldId id="292" r:id="rId30"/>
    <p:sldId id="293" r:id="rId31"/>
    <p:sldId id="295" r:id="rId32"/>
    <p:sldId id="297" r:id="rId33"/>
    <p:sldId id="299" r:id="rId34"/>
    <p:sldId id="301" r:id="rId35"/>
    <p:sldId id="303" r:id="rId36"/>
    <p:sldId id="305" r:id="rId37"/>
    <p:sldId id="306" r:id="rId38"/>
    <p:sldId id="304" r:id="rId39"/>
    <p:sldId id="302" r:id="rId40"/>
    <p:sldId id="300" r:id="rId41"/>
    <p:sldId id="298" r:id="rId42"/>
    <p:sldId id="296" r:id="rId43"/>
    <p:sldId id="294" r:id="rId44"/>
    <p:sldId id="308" r:id="rId45"/>
    <p:sldId id="309" r:id="rId46"/>
    <p:sldId id="311" r:id="rId47"/>
    <p:sldId id="310" r:id="rId48"/>
    <p:sldId id="312" r:id="rId49"/>
    <p:sldId id="313" r:id="rId50"/>
    <p:sldId id="315" r:id="rId51"/>
    <p:sldId id="314" r:id="rId52"/>
    <p:sldId id="317" r:id="rId53"/>
    <p:sldId id="316" r:id="rId54"/>
    <p:sldId id="319" r:id="rId55"/>
    <p:sldId id="321" r:id="rId56"/>
    <p:sldId id="320" r:id="rId57"/>
    <p:sldId id="322" r:id="rId58"/>
    <p:sldId id="318" r:id="rId59"/>
    <p:sldId id="324" r:id="rId60"/>
    <p:sldId id="323" r:id="rId61"/>
    <p:sldId id="325" r:id="rId62"/>
    <p:sldId id="326" r:id="rId63"/>
    <p:sldId id="260" r:id="rId64"/>
    <p:sldId id="261" r:id="rId65"/>
    <p:sldId id="331" r:id="rId66"/>
    <p:sldId id="333" r:id="rId67"/>
    <p:sldId id="334" r:id="rId68"/>
    <p:sldId id="332" r:id="rId69"/>
    <p:sldId id="336" r:id="rId70"/>
    <p:sldId id="337" r:id="rId71"/>
    <p:sldId id="339" r:id="rId72"/>
    <p:sldId id="338" r:id="rId73"/>
    <p:sldId id="341" r:id="rId74"/>
    <p:sldId id="343" r:id="rId75"/>
    <p:sldId id="344" r:id="rId76"/>
    <p:sldId id="345" r:id="rId77"/>
    <p:sldId id="346" r:id="rId78"/>
    <p:sldId id="342" r:id="rId79"/>
    <p:sldId id="347" r:id="rId80"/>
    <p:sldId id="348" r:id="rId81"/>
    <p:sldId id="349" r:id="rId82"/>
    <p:sldId id="367" r:id="rId83"/>
    <p:sldId id="368" r:id="rId84"/>
    <p:sldId id="384" r:id="rId85"/>
    <p:sldId id="385" r:id="rId86"/>
    <p:sldId id="386" r:id="rId87"/>
    <p:sldId id="387" r:id="rId88"/>
    <p:sldId id="388" r:id="rId89"/>
    <p:sldId id="390" r:id="rId90"/>
    <p:sldId id="391" r:id="rId91"/>
    <p:sldId id="392" r:id="rId92"/>
    <p:sldId id="393" r:id="rId93"/>
    <p:sldId id="389" r:id="rId94"/>
    <p:sldId id="394" r:id="rId95"/>
    <p:sldId id="395" r:id="rId96"/>
    <p:sldId id="396" r:id="rId97"/>
    <p:sldId id="397" r:id="rId98"/>
    <p:sldId id="398" r:id="rId99"/>
    <p:sldId id="364" r:id="rId100"/>
    <p:sldId id="365" r:id="rId101"/>
    <p:sldId id="366" r:id="rId102"/>
    <p:sldId id="350" r:id="rId103"/>
    <p:sldId id="351" r:id="rId104"/>
    <p:sldId id="353" r:id="rId105"/>
    <p:sldId id="354" r:id="rId106"/>
    <p:sldId id="352" r:id="rId107"/>
    <p:sldId id="356" r:id="rId108"/>
    <p:sldId id="357" r:id="rId109"/>
    <p:sldId id="358" r:id="rId110"/>
    <p:sldId id="360" r:id="rId111"/>
    <p:sldId id="361" r:id="rId112"/>
    <p:sldId id="362" r:id="rId113"/>
    <p:sldId id="363"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7" Type="http://schemas.openxmlformats.org/officeDocument/2006/relationships/tableStyles" Target="tableStyles.xml"/><Relationship Id="rId116" Type="http://schemas.openxmlformats.org/officeDocument/2006/relationships/viewProps" Target="viewProps.xml"/><Relationship Id="rId115" Type="http://schemas.openxmlformats.org/officeDocument/2006/relationships/presProps" Target="presProps.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perl</a:t>
            </a:r>
            <a:endParaRPr lang="en-US" dirty="0"/>
          </a:p>
        </p:txBody>
      </p:sp>
      <p:sp>
        <p:nvSpPr>
          <p:cNvPr id="3" name="Subtitle 2"/>
          <p:cNvSpPr>
            <a:spLocks noGrp="1"/>
          </p:cNvSpPr>
          <p:nvPr>
            <p:ph type="subTitle" idx="1"/>
          </p:nvPr>
        </p:nvSpPr>
        <p:spPr>
          <a:xfrm>
            <a:off x="7031990" y="4571365"/>
            <a:ext cx="4064000" cy="909320"/>
          </a:xfrm>
        </p:spPr>
        <p:txBody>
          <a:bodyPr>
            <a:normAutofit lnSpcReduction="10000"/>
          </a:bodyPr>
          <a:lstStyle/>
          <a:p>
            <a:r>
              <a:rPr lang="en-US"/>
              <a:t>by</a:t>
            </a:r>
            <a:r>
              <a:rPr lang="en-US">
                <a:sym typeface="+mn-ea"/>
              </a:rPr>
              <a:t> </a:t>
            </a:r>
            <a:endParaRPr lang="en-US">
              <a:sym typeface="+mn-ea"/>
            </a:endParaRPr>
          </a:p>
          <a:p>
            <a:r>
              <a:rPr lang="en-US">
                <a:sym typeface="+mn-ea"/>
              </a:rPr>
              <a:t>Jana </a:t>
            </a:r>
            <a:r>
              <a:rPr lang="en-US"/>
              <a:t>Tulasi Naga Durga</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Applications:</a:t>
            </a:r>
            <a:endParaRPr lang="en-US"/>
          </a:p>
        </p:txBody>
      </p:sp>
      <p:sp>
        <p:nvSpPr>
          <p:cNvPr id="3" name="Content Placeholder 2"/>
          <p:cNvSpPr>
            <a:spLocks noGrp="1"/>
          </p:cNvSpPr>
          <p:nvPr>
            <p:ph idx="1"/>
          </p:nvPr>
        </p:nvSpPr>
        <p:spPr/>
        <p:txBody>
          <a:bodyPr/>
          <a:p>
            <a:r>
              <a:rPr lang="en-US"/>
              <a:t>One of the major application of Perl language is to processing of text files and analysis of the strings.</a:t>
            </a:r>
            <a:endParaRPr lang="en-US"/>
          </a:p>
          <a:p>
            <a:r>
              <a:rPr lang="en-US"/>
              <a:t>Perl also used for CGI( Common Gateway Interface) scripts.</a:t>
            </a:r>
            <a:endParaRPr lang="en-US"/>
          </a:p>
          <a:p>
            <a:r>
              <a:rPr lang="en-US"/>
              <a:t>Used in web development, GUI(Graphical User Interface) development.</a:t>
            </a:r>
            <a:endParaRPr lang="en-US"/>
          </a:p>
          <a:p>
            <a:r>
              <a:rPr lang="en-US"/>
              <a:t>Perl’s text-handling capabilities is also used for generating SQL queries.</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39775"/>
          </a:xfrm>
        </p:spPr>
        <p:txBody>
          <a:bodyPr>
            <a:normAutofit fontScale="90000"/>
          </a:bodyPr>
          <a:p>
            <a:r>
              <a:rPr lang="en-US"/>
              <a:t>Use of STDIN for Input</a:t>
            </a:r>
            <a:endParaRPr lang="en-US"/>
          </a:p>
        </p:txBody>
      </p:sp>
      <p:sp>
        <p:nvSpPr>
          <p:cNvPr id="3" name="Content Placeholder 2"/>
          <p:cNvSpPr>
            <a:spLocks noGrp="1"/>
          </p:cNvSpPr>
          <p:nvPr>
            <p:ph sz="half" idx="1"/>
          </p:nvPr>
        </p:nvSpPr>
        <p:spPr>
          <a:xfrm>
            <a:off x="6505575" y="4214495"/>
            <a:ext cx="4038600" cy="2517775"/>
          </a:xfrm>
        </p:spPr>
        <p:txBody>
          <a:bodyPr>
            <a:normAutofit fontScale="70000"/>
          </a:bodyPr>
          <a:p>
            <a:pPr marL="0" indent="0">
              <a:buNone/>
            </a:pPr>
            <a:r>
              <a:rPr lang="en-US" b="1"/>
              <a:t>Input</a:t>
            </a:r>
            <a:endParaRPr lang="en-US" b="1"/>
          </a:p>
          <a:p>
            <a:pPr marL="0" indent="0">
              <a:buNone/>
            </a:pPr>
            <a:r>
              <a:rPr lang="en-US"/>
              <a:t>GeeksForGeeks</a:t>
            </a:r>
            <a:endParaRPr lang="en-US"/>
          </a:p>
          <a:p>
            <a:pPr marL="0" indent="0">
              <a:buNone/>
            </a:pPr>
            <a:r>
              <a:rPr lang="en-US" b="1"/>
              <a:t>Output:</a:t>
            </a:r>
            <a:endParaRPr lang="en-US" b="1"/>
          </a:p>
          <a:p>
            <a:pPr marL="0" indent="0">
              <a:buNone/>
            </a:pPr>
            <a:r>
              <a:rPr lang="en-US"/>
              <a:t>Enter some text: GeeksForGeeks</a:t>
            </a:r>
            <a:endParaRPr lang="en-US"/>
          </a:p>
          <a:p>
            <a:pPr marL="0" indent="0">
              <a:buNone/>
            </a:pPr>
            <a:r>
              <a:rPr lang="en-US"/>
              <a:t>You Entered GeeksForGeeks</a:t>
            </a:r>
            <a:endParaRPr lang="en-US"/>
          </a:p>
          <a:p>
            <a:pPr marL="0" indent="0">
              <a:buNone/>
            </a:pPr>
            <a:r>
              <a:rPr lang="en-US"/>
              <a:t>as a String</a:t>
            </a:r>
            <a:endParaRPr lang="en-US"/>
          </a:p>
        </p:txBody>
      </p:sp>
      <p:pic>
        <p:nvPicPr>
          <p:cNvPr id="5" name="Content Placeholder 4"/>
          <p:cNvPicPr>
            <a:picLocks noChangeAspect="1"/>
          </p:cNvPicPr>
          <p:nvPr>
            <p:ph sz="half" idx="2"/>
          </p:nvPr>
        </p:nvPicPr>
        <p:blipFill>
          <a:blip r:embed="rId1"/>
          <a:srcRect l="8885" t="45215" r="65681" b="29998"/>
          <a:stretch>
            <a:fillRect/>
          </a:stretch>
        </p:blipFill>
        <p:spPr>
          <a:xfrm>
            <a:off x="6376035" y="1270635"/>
            <a:ext cx="5372100" cy="2943225"/>
          </a:xfrm>
          <a:prstGeom prst="rect">
            <a:avLst/>
          </a:prstGeom>
        </p:spPr>
      </p:pic>
      <p:sp>
        <p:nvSpPr>
          <p:cNvPr id="6" name="Content Placeholder 2"/>
          <p:cNvSpPr>
            <a:spLocks noGrp="1"/>
          </p:cNvSpPr>
          <p:nvPr/>
        </p:nvSpPr>
        <p:spPr>
          <a:xfrm>
            <a:off x="965200" y="1397635"/>
            <a:ext cx="5181600" cy="49066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Perl allows the programmer to accept input from the user to perform operations on</a:t>
            </a:r>
            <a:endParaRPr lang="en-US"/>
          </a:p>
          <a:p>
            <a:r>
              <a:rPr lang="en-US"/>
              <a:t>Input to a Perl program can be given by keyboard with the use of &lt;STDIN&gt;</a:t>
            </a:r>
            <a:endParaRPr lang="en-US"/>
          </a:p>
          <a:p>
            <a:r>
              <a:rPr lang="en-US"/>
              <a:t>Here, STDIN stands for Standard Input</a:t>
            </a:r>
            <a:endParaRPr lang="en-US"/>
          </a:p>
          <a:p>
            <a:r>
              <a:rPr lang="en-US"/>
              <a:t>chomp() will remove the newline character added to the end of the Input provided by the user.</a:t>
            </a: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23265"/>
          </a:xfrm>
        </p:spPr>
        <p:txBody>
          <a:bodyPr>
            <a:normAutofit fontScale="90000"/>
          </a:bodyPr>
          <a:p>
            <a:pPr algn="ctr"/>
            <a:r>
              <a:rPr lang="en-US"/>
              <a:t>5.Control Flow Statements</a:t>
            </a:r>
            <a:endParaRPr lang="en-US"/>
          </a:p>
        </p:txBody>
      </p:sp>
      <p:sp>
        <p:nvSpPr>
          <p:cNvPr id="3" name="Content Placeholder 2"/>
          <p:cNvSpPr>
            <a:spLocks noGrp="1"/>
          </p:cNvSpPr>
          <p:nvPr>
            <p:ph sz="half" idx="1"/>
          </p:nvPr>
        </p:nvSpPr>
        <p:spPr>
          <a:xfrm>
            <a:off x="838200" y="1087755"/>
            <a:ext cx="10401935" cy="5165090"/>
          </a:xfrm>
        </p:spPr>
        <p:txBody>
          <a:bodyPr>
            <a:normAutofit fontScale="90000" lnSpcReduction="20000"/>
          </a:bodyPr>
          <a:p>
            <a:r>
              <a:rPr lang="en-US"/>
              <a:t>In programming, a certain block of code needs to be executed when some condition is fulfilled.</a:t>
            </a:r>
            <a:endParaRPr lang="en-US"/>
          </a:p>
          <a:p>
            <a:r>
              <a:rPr lang="en-US"/>
              <a:t> A programming language uses control statements to control the flow of execution of the program based on certain conditions.</a:t>
            </a:r>
            <a:endParaRPr lang="en-US"/>
          </a:p>
          <a:p>
            <a:pPr marL="0" indent="0">
              <a:buNone/>
            </a:pPr>
            <a:endParaRPr lang="en-US"/>
          </a:p>
          <a:p>
            <a:pPr marL="0" indent="0">
              <a:buNone/>
            </a:pPr>
            <a:r>
              <a:rPr lang="en-US"/>
              <a:t>Decision Making Statements in Perl :</a:t>
            </a:r>
            <a:endParaRPr lang="en-US"/>
          </a:p>
          <a:p>
            <a:r>
              <a:rPr lang="en-US"/>
              <a:t>If</a:t>
            </a:r>
            <a:endParaRPr lang="en-US"/>
          </a:p>
          <a:p>
            <a:r>
              <a:rPr lang="en-US"/>
              <a:t>If – else</a:t>
            </a:r>
            <a:endParaRPr lang="en-US"/>
          </a:p>
          <a:p>
            <a:r>
              <a:rPr lang="en-US"/>
              <a:t>Nested – If</a:t>
            </a:r>
            <a:endParaRPr lang="en-US"/>
          </a:p>
          <a:p>
            <a:r>
              <a:rPr lang="en-US"/>
              <a:t>if – elsif ladder</a:t>
            </a:r>
            <a:endParaRPr lang="en-US"/>
          </a:p>
          <a:p>
            <a:r>
              <a:rPr lang="en-US"/>
              <a:t>Unless</a:t>
            </a:r>
            <a:endParaRPr lang="en-US"/>
          </a:p>
          <a:p>
            <a:r>
              <a:rPr lang="en-US"/>
              <a:t>Unless – else</a:t>
            </a:r>
            <a:endParaRPr lang="en-US"/>
          </a:p>
          <a:p>
            <a:r>
              <a:rPr lang="en-US"/>
              <a:t>Unless – elsif</a:t>
            </a: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13435"/>
          </a:xfrm>
        </p:spPr>
        <p:txBody>
          <a:bodyPr>
            <a:normAutofit/>
          </a:bodyPr>
          <a:p>
            <a:r>
              <a:rPr lang="en-US">
                <a:sym typeface="+mn-ea"/>
              </a:rPr>
              <a:t>Control Flow Statements Cont..</a:t>
            </a:r>
            <a:endParaRPr lang="en-US"/>
          </a:p>
        </p:txBody>
      </p:sp>
      <p:sp>
        <p:nvSpPr>
          <p:cNvPr id="3" name="Content Placeholder 2"/>
          <p:cNvSpPr>
            <a:spLocks noGrp="1"/>
          </p:cNvSpPr>
          <p:nvPr>
            <p:ph sz="half" idx="1"/>
          </p:nvPr>
        </p:nvSpPr>
        <p:spPr>
          <a:xfrm>
            <a:off x="838200" y="1358265"/>
            <a:ext cx="5258435" cy="1845310"/>
          </a:xfrm>
        </p:spPr>
        <p:txBody>
          <a:bodyPr>
            <a:normAutofit fontScale="70000"/>
          </a:bodyPr>
          <a:p>
            <a:pPr marL="0" indent="0">
              <a:buNone/>
            </a:pPr>
            <a:r>
              <a:rPr lang="en-US" b="1"/>
              <a:t>if statement:</a:t>
            </a:r>
            <a:r>
              <a:rPr lang="en-US"/>
              <a:t> </a:t>
            </a:r>
            <a:endParaRPr lang="en-US"/>
          </a:p>
          <a:p>
            <a:r>
              <a:rPr lang="en-US"/>
              <a:t>if a certain condition is true then a block of statement is executed otherwise not.</a:t>
            </a:r>
            <a:endParaRPr lang="en-US"/>
          </a:p>
          <a:p>
            <a:r>
              <a:rPr lang="en-US"/>
              <a:t>it is must to use the brackets { } with if statement.</a:t>
            </a:r>
            <a:endParaRPr lang="en-US"/>
          </a:p>
        </p:txBody>
      </p:sp>
      <p:pic>
        <p:nvPicPr>
          <p:cNvPr id="5" name="Content Placeholder 4"/>
          <p:cNvPicPr>
            <a:picLocks noChangeAspect="1"/>
          </p:cNvPicPr>
          <p:nvPr>
            <p:ph sz="half" idx="2"/>
          </p:nvPr>
        </p:nvPicPr>
        <p:blipFill>
          <a:blip r:embed="rId1"/>
          <a:srcRect l="9962" t="58667" r="60282" b="17615"/>
          <a:stretch>
            <a:fillRect/>
          </a:stretch>
        </p:blipFill>
        <p:spPr>
          <a:xfrm>
            <a:off x="1122680" y="3307080"/>
            <a:ext cx="5064760" cy="2269490"/>
          </a:xfrm>
          <a:prstGeom prst="rect">
            <a:avLst/>
          </a:prstGeom>
        </p:spPr>
      </p:pic>
      <p:sp>
        <p:nvSpPr>
          <p:cNvPr id="7" name="Text Box 6"/>
          <p:cNvSpPr txBox="1"/>
          <p:nvPr/>
        </p:nvSpPr>
        <p:spPr>
          <a:xfrm>
            <a:off x="1122680" y="5682615"/>
            <a:ext cx="2540000" cy="645160"/>
          </a:xfrm>
          <a:prstGeom prst="rect">
            <a:avLst/>
          </a:prstGeom>
          <a:noFill/>
        </p:spPr>
        <p:txBody>
          <a:bodyPr wrap="square" rtlCol="0" anchor="t">
            <a:spAutoFit/>
          </a:bodyPr>
          <a:p>
            <a:r>
              <a:rPr lang="en-US" b="1"/>
              <a:t>Output</a:t>
            </a:r>
            <a:r>
              <a:rPr lang="en-US"/>
              <a:t>:</a:t>
            </a:r>
            <a:endParaRPr lang="en-US"/>
          </a:p>
          <a:p>
            <a:r>
              <a:rPr lang="en-US"/>
              <a:t>Even Number</a:t>
            </a:r>
            <a:endParaRPr lang="en-US"/>
          </a:p>
        </p:txBody>
      </p:sp>
      <p:sp>
        <p:nvSpPr>
          <p:cNvPr id="8" name="Content Placeholder 2"/>
          <p:cNvSpPr>
            <a:spLocks noGrp="1"/>
          </p:cNvSpPr>
          <p:nvPr/>
        </p:nvSpPr>
        <p:spPr>
          <a:xfrm>
            <a:off x="6472555" y="1461770"/>
            <a:ext cx="5258435" cy="1845310"/>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20" b="1"/>
              <a:t>if-else statement</a:t>
            </a:r>
            <a:r>
              <a:rPr lang="en-US" sz="2220"/>
              <a:t>:</a:t>
            </a:r>
            <a:endParaRPr lang="en-US" sz="2220"/>
          </a:p>
          <a:p>
            <a:r>
              <a:rPr lang="en-US" sz="2220"/>
              <a:t>The if statement evaluates the code if the condition is true but what if the condition is not true, here comes the else statement.</a:t>
            </a:r>
            <a:endParaRPr lang="en-US" sz="2220"/>
          </a:p>
          <a:p>
            <a:r>
              <a:rPr lang="en-US" sz="2220"/>
              <a:t> It tells the code what to do when the if condition is false.</a:t>
            </a:r>
            <a:endParaRPr lang="en-US" sz="2220"/>
          </a:p>
        </p:txBody>
      </p:sp>
      <p:pic>
        <p:nvPicPr>
          <p:cNvPr id="12" name="Picture 11"/>
          <p:cNvPicPr>
            <a:picLocks noChangeAspect="1"/>
          </p:cNvPicPr>
          <p:nvPr/>
        </p:nvPicPr>
        <p:blipFill>
          <a:blip r:embed="rId2"/>
          <a:srcRect l="9878" t="31797" r="70835" b="29514"/>
          <a:stretch>
            <a:fillRect/>
          </a:stretch>
        </p:blipFill>
        <p:spPr>
          <a:xfrm>
            <a:off x="6740525" y="3027045"/>
            <a:ext cx="2509520" cy="2830195"/>
          </a:xfrm>
          <a:prstGeom prst="rect">
            <a:avLst/>
          </a:prstGeom>
        </p:spPr>
      </p:pic>
      <p:sp>
        <p:nvSpPr>
          <p:cNvPr id="13" name="Text Box 12"/>
          <p:cNvSpPr txBox="1"/>
          <p:nvPr/>
        </p:nvSpPr>
        <p:spPr>
          <a:xfrm>
            <a:off x="6847840" y="5975350"/>
            <a:ext cx="2540000" cy="645160"/>
          </a:xfrm>
          <a:prstGeom prst="rect">
            <a:avLst/>
          </a:prstGeom>
          <a:noFill/>
        </p:spPr>
        <p:txBody>
          <a:bodyPr wrap="square" rtlCol="0" anchor="t">
            <a:spAutoFit/>
          </a:bodyPr>
          <a:p>
            <a:r>
              <a:rPr lang="en-US" b="1"/>
              <a:t>Output</a:t>
            </a:r>
            <a:r>
              <a:rPr lang="en-US"/>
              <a:t>:</a:t>
            </a:r>
            <a:endParaRPr lang="en-US"/>
          </a:p>
          <a:p>
            <a:r>
              <a:rPr lang="en-US"/>
              <a:t>Odd Number</a:t>
            </a: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13435"/>
          </a:xfrm>
        </p:spPr>
        <p:txBody>
          <a:bodyPr>
            <a:normAutofit/>
          </a:bodyPr>
          <a:p>
            <a:r>
              <a:rPr lang="en-US">
                <a:sym typeface="+mn-ea"/>
              </a:rPr>
              <a:t>Control Flow Statements Cont..</a:t>
            </a:r>
            <a:endParaRPr lang="en-US"/>
          </a:p>
        </p:txBody>
      </p:sp>
      <p:sp>
        <p:nvSpPr>
          <p:cNvPr id="3" name="Content Placeholder 2"/>
          <p:cNvSpPr>
            <a:spLocks noGrp="1"/>
          </p:cNvSpPr>
          <p:nvPr>
            <p:ph sz="half" idx="1"/>
          </p:nvPr>
        </p:nvSpPr>
        <p:spPr>
          <a:xfrm>
            <a:off x="838835" y="1178560"/>
            <a:ext cx="5257800" cy="2025015"/>
          </a:xfrm>
        </p:spPr>
        <p:txBody>
          <a:bodyPr>
            <a:normAutofit/>
          </a:bodyPr>
          <a:p>
            <a:pPr marL="0" indent="0">
              <a:buNone/>
            </a:pPr>
            <a:r>
              <a:rPr lang="en-US" sz="2000" b="1">
                <a:sym typeface="+mn-ea"/>
              </a:rPr>
              <a:t>Nested – if Statement:</a:t>
            </a:r>
            <a:endParaRPr lang="en-US" sz="2000" b="1">
              <a:sym typeface="+mn-ea"/>
            </a:endParaRPr>
          </a:p>
          <a:p>
            <a:r>
              <a:rPr lang="en-US" sz="2000">
                <a:sym typeface="+mn-ea"/>
              </a:rPr>
              <a:t>if statement inside an if statement is known as nested if.</a:t>
            </a:r>
            <a:endParaRPr lang="en-US" sz="2000"/>
          </a:p>
        </p:txBody>
      </p:sp>
      <p:sp>
        <p:nvSpPr>
          <p:cNvPr id="7" name="Text Box 6"/>
          <p:cNvSpPr txBox="1"/>
          <p:nvPr/>
        </p:nvSpPr>
        <p:spPr>
          <a:xfrm>
            <a:off x="1122680" y="5682615"/>
            <a:ext cx="4108450" cy="645160"/>
          </a:xfrm>
          <a:prstGeom prst="rect">
            <a:avLst/>
          </a:prstGeom>
          <a:noFill/>
        </p:spPr>
        <p:txBody>
          <a:bodyPr wrap="square" rtlCol="0" anchor="t">
            <a:spAutoFit/>
          </a:bodyPr>
          <a:p>
            <a:r>
              <a:rPr lang="en-US" b="1"/>
              <a:t>Output</a:t>
            </a:r>
            <a:r>
              <a:rPr lang="en-US"/>
              <a:t>:</a:t>
            </a:r>
            <a:endParaRPr lang="en-US"/>
          </a:p>
          <a:p>
            <a:r>
              <a:rPr lang="en-US"/>
              <a:t>Number is divisible by 2 and 5</a:t>
            </a:r>
            <a:endParaRPr lang="en-US"/>
          </a:p>
        </p:txBody>
      </p:sp>
      <p:sp>
        <p:nvSpPr>
          <p:cNvPr id="8" name="Content Placeholder 2"/>
          <p:cNvSpPr>
            <a:spLocks noGrp="1"/>
          </p:cNvSpPr>
          <p:nvPr/>
        </p:nvSpPr>
        <p:spPr>
          <a:xfrm>
            <a:off x="6487160" y="1178560"/>
            <a:ext cx="5243830" cy="2430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t>if-elif-else ladder statement</a:t>
            </a:r>
            <a:r>
              <a:rPr lang="en-US" sz="2000"/>
              <a:t>:</a:t>
            </a:r>
            <a:endParaRPr lang="en-US" sz="2000"/>
          </a:p>
          <a:p>
            <a:r>
              <a:rPr lang="en-US" sz="2000"/>
              <a:t> The if statements are executed from the top down. As soon as one of the conditions controlling the if is true, the statement associated with that get executed, and the rest of the ladder is bypassed.</a:t>
            </a:r>
            <a:endParaRPr lang="en-US" sz="2000"/>
          </a:p>
        </p:txBody>
      </p:sp>
      <p:pic>
        <p:nvPicPr>
          <p:cNvPr id="12" name="Picture 11"/>
          <p:cNvPicPr>
            <a:picLocks noChangeAspect="1"/>
          </p:cNvPicPr>
          <p:nvPr/>
        </p:nvPicPr>
        <p:blipFill>
          <a:blip r:embed="rId1"/>
          <a:srcRect l="9878" t="34271" r="70835" b="29514"/>
          <a:stretch>
            <a:fillRect/>
          </a:stretch>
        </p:blipFill>
        <p:spPr>
          <a:xfrm>
            <a:off x="6740525" y="3208020"/>
            <a:ext cx="2509520" cy="2649220"/>
          </a:xfrm>
          <a:prstGeom prst="rect">
            <a:avLst/>
          </a:prstGeom>
        </p:spPr>
      </p:pic>
      <p:sp>
        <p:nvSpPr>
          <p:cNvPr id="13" name="Text Box 12"/>
          <p:cNvSpPr txBox="1"/>
          <p:nvPr/>
        </p:nvSpPr>
        <p:spPr>
          <a:xfrm>
            <a:off x="6847840" y="5975350"/>
            <a:ext cx="2540000" cy="645160"/>
          </a:xfrm>
          <a:prstGeom prst="rect">
            <a:avLst/>
          </a:prstGeom>
          <a:noFill/>
        </p:spPr>
        <p:txBody>
          <a:bodyPr wrap="square" rtlCol="0" anchor="t">
            <a:spAutoFit/>
          </a:bodyPr>
          <a:p>
            <a:r>
              <a:rPr lang="en-US" b="1"/>
              <a:t>Output</a:t>
            </a:r>
            <a:r>
              <a:rPr lang="en-US"/>
              <a:t>:</a:t>
            </a:r>
            <a:endParaRPr lang="en-US"/>
          </a:p>
          <a:p>
            <a:r>
              <a:rPr lang="en-US"/>
              <a:t>Odd Number</a:t>
            </a:r>
            <a:endParaRPr lang="en-US"/>
          </a:p>
        </p:txBody>
      </p:sp>
      <p:pic>
        <p:nvPicPr>
          <p:cNvPr id="6" name="Content Placeholder 5"/>
          <p:cNvPicPr>
            <a:picLocks noChangeAspect="1"/>
          </p:cNvPicPr>
          <p:nvPr>
            <p:ph sz="half" idx="2"/>
          </p:nvPr>
        </p:nvPicPr>
        <p:blipFill>
          <a:blip r:embed="rId2"/>
          <a:srcRect l="9633" t="29932" r="54743" b="27447"/>
          <a:stretch>
            <a:fillRect/>
          </a:stretch>
        </p:blipFill>
        <p:spPr>
          <a:xfrm>
            <a:off x="1097915" y="2494915"/>
            <a:ext cx="4738370" cy="3187700"/>
          </a:xfrm>
          <a:prstGeom prst="rect">
            <a:avLst/>
          </a:prstGeom>
        </p:spPr>
      </p:pic>
      <p:pic>
        <p:nvPicPr>
          <p:cNvPr id="9" name="Picture 8"/>
          <p:cNvPicPr>
            <a:picLocks noChangeAspect="1"/>
          </p:cNvPicPr>
          <p:nvPr/>
        </p:nvPicPr>
        <p:blipFill>
          <a:blip r:embed="rId3"/>
          <a:srcRect l="11367" t="31146" r="66213" b="19679"/>
          <a:stretch>
            <a:fillRect/>
          </a:stretch>
        </p:blipFill>
        <p:spPr>
          <a:xfrm>
            <a:off x="6740525" y="3140075"/>
            <a:ext cx="2917190" cy="359727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13435"/>
          </a:xfrm>
        </p:spPr>
        <p:txBody>
          <a:bodyPr>
            <a:normAutofit/>
          </a:bodyPr>
          <a:p>
            <a:r>
              <a:rPr lang="en-US">
                <a:sym typeface="+mn-ea"/>
              </a:rPr>
              <a:t>Control Flow Statements Cont..</a:t>
            </a:r>
            <a:endParaRPr lang="en-US"/>
          </a:p>
        </p:txBody>
      </p:sp>
      <p:sp>
        <p:nvSpPr>
          <p:cNvPr id="3" name="Content Placeholder 2"/>
          <p:cNvSpPr>
            <a:spLocks noGrp="1"/>
          </p:cNvSpPr>
          <p:nvPr>
            <p:ph sz="half" idx="1"/>
          </p:nvPr>
        </p:nvSpPr>
        <p:spPr>
          <a:xfrm>
            <a:off x="838835" y="1178560"/>
            <a:ext cx="5257800" cy="2025015"/>
          </a:xfrm>
        </p:spPr>
        <p:txBody>
          <a:bodyPr>
            <a:normAutofit/>
          </a:bodyPr>
          <a:p>
            <a:pPr marL="0" indent="0">
              <a:buNone/>
            </a:pPr>
            <a:r>
              <a:rPr lang="en-US" sz="2000" b="1">
                <a:sym typeface="+mn-ea"/>
              </a:rPr>
              <a:t>unless Statement</a:t>
            </a:r>
            <a:endParaRPr lang="en-US" sz="2000" b="1">
              <a:sym typeface="+mn-ea"/>
            </a:endParaRPr>
          </a:p>
          <a:p>
            <a:r>
              <a:rPr lang="en-US" sz="2000">
                <a:sym typeface="+mn-ea"/>
              </a:rPr>
              <a:t>if the condition is false then the statements will execute.</a:t>
            </a:r>
            <a:endParaRPr lang="en-US" sz="2000">
              <a:sym typeface="+mn-ea"/>
            </a:endParaRPr>
          </a:p>
          <a:p>
            <a:r>
              <a:rPr lang="en-US" sz="2000">
                <a:sym typeface="+mn-ea"/>
              </a:rPr>
              <a:t> The number 0, the empty string “”, character ‘0’, the empty list (), and undef are all false in a boolean context and all other values are true.</a:t>
            </a:r>
            <a:endParaRPr lang="en-US" sz="2000">
              <a:sym typeface="+mn-ea"/>
            </a:endParaRPr>
          </a:p>
        </p:txBody>
      </p:sp>
      <p:sp>
        <p:nvSpPr>
          <p:cNvPr id="7" name="Text Box 6"/>
          <p:cNvSpPr txBox="1"/>
          <p:nvPr/>
        </p:nvSpPr>
        <p:spPr>
          <a:xfrm>
            <a:off x="1017270" y="5857240"/>
            <a:ext cx="4108450" cy="645160"/>
          </a:xfrm>
          <a:prstGeom prst="rect">
            <a:avLst/>
          </a:prstGeom>
          <a:noFill/>
        </p:spPr>
        <p:txBody>
          <a:bodyPr wrap="square" rtlCol="0" anchor="t">
            <a:spAutoFit/>
          </a:bodyPr>
          <a:p>
            <a:r>
              <a:rPr lang="en-US" b="1"/>
              <a:t>Output</a:t>
            </a:r>
            <a:r>
              <a:rPr lang="en-US"/>
              <a:t>:</a:t>
            </a:r>
            <a:endParaRPr lang="en-US"/>
          </a:p>
          <a:p>
            <a:r>
              <a:rPr lang="en-US"/>
              <a:t>a is not equal to 10</a:t>
            </a:r>
            <a:endParaRPr lang="en-US"/>
          </a:p>
        </p:txBody>
      </p:sp>
      <p:sp>
        <p:nvSpPr>
          <p:cNvPr id="8" name="Content Placeholder 2"/>
          <p:cNvSpPr>
            <a:spLocks noGrp="1"/>
          </p:cNvSpPr>
          <p:nvPr/>
        </p:nvSpPr>
        <p:spPr>
          <a:xfrm>
            <a:off x="6487160" y="1062990"/>
            <a:ext cx="4866640" cy="1403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Unless-else Statement</a:t>
            </a:r>
            <a:endParaRPr lang="en-US" sz="2000" b="1"/>
          </a:p>
          <a:p>
            <a:r>
              <a:rPr lang="en-US" sz="2000"/>
              <a:t>Unless statement can be followed by an optional else statement, which executes when the boolean expression is true.</a:t>
            </a:r>
            <a:endParaRPr lang="en-US" sz="2000"/>
          </a:p>
        </p:txBody>
      </p:sp>
      <p:sp>
        <p:nvSpPr>
          <p:cNvPr id="13" name="Text Box 12"/>
          <p:cNvSpPr txBox="1"/>
          <p:nvPr/>
        </p:nvSpPr>
        <p:spPr>
          <a:xfrm>
            <a:off x="6847840" y="5975350"/>
            <a:ext cx="2540000" cy="645160"/>
          </a:xfrm>
          <a:prstGeom prst="rect">
            <a:avLst/>
          </a:prstGeom>
          <a:noFill/>
        </p:spPr>
        <p:txBody>
          <a:bodyPr wrap="square" rtlCol="0" anchor="t">
            <a:spAutoFit/>
          </a:bodyPr>
          <a:p>
            <a:r>
              <a:rPr lang="en-US" b="1"/>
              <a:t>Output</a:t>
            </a:r>
            <a:r>
              <a:rPr lang="en-US"/>
              <a:t>:</a:t>
            </a:r>
            <a:endParaRPr lang="en-US"/>
          </a:p>
          <a:p>
            <a:r>
              <a:rPr lang="en-US"/>
              <a:t>a is equal to 10</a:t>
            </a:r>
            <a:endParaRPr lang="en-US"/>
          </a:p>
        </p:txBody>
      </p:sp>
      <p:pic>
        <p:nvPicPr>
          <p:cNvPr id="5" name="Content Placeholder 4"/>
          <p:cNvPicPr>
            <a:picLocks noChangeAspect="1"/>
          </p:cNvPicPr>
          <p:nvPr>
            <p:ph sz="half" idx="2"/>
          </p:nvPr>
        </p:nvPicPr>
        <p:blipFill>
          <a:blip r:embed="rId1"/>
          <a:srcRect l="8955" t="32448" r="68325" b="34583"/>
          <a:stretch>
            <a:fillRect/>
          </a:stretch>
        </p:blipFill>
        <p:spPr>
          <a:xfrm>
            <a:off x="1213485" y="3208020"/>
            <a:ext cx="3246755" cy="2649220"/>
          </a:xfrm>
          <a:prstGeom prst="rect">
            <a:avLst/>
          </a:prstGeom>
        </p:spPr>
      </p:pic>
      <p:pic>
        <p:nvPicPr>
          <p:cNvPr id="11" name="Picture 10"/>
          <p:cNvPicPr>
            <a:picLocks noChangeAspect="1"/>
          </p:cNvPicPr>
          <p:nvPr/>
        </p:nvPicPr>
        <p:blipFill>
          <a:blip r:embed="rId2"/>
          <a:srcRect l="11274" t="37361" r="63607" b="13585"/>
          <a:stretch>
            <a:fillRect/>
          </a:stretch>
        </p:blipFill>
        <p:spPr>
          <a:xfrm>
            <a:off x="6847840" y="2386965"/>
            <a:ext cx="3268345" cy="358838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13105"/>
          </a:xfrm>
        </p:spPr>
        <p:txBody>
          <a:bodyPr>
            <a:normAutofit fontScale="90000"/>
          </a:bodyPr>
          <a:p>
            <a:r>
              <a:rPr lang="en-US"/>
              <a:t>Loops </a:t>
            </a:r>
            <a:endParaRPr lang="en-US"/>
          </a:p>
        </p:txBody>
      </p:sp>
      <p:sp>
        <p:nvSpPr>
          <p:cNvPr id="3" name="Content Placeholder 2"/>
          <p:cNvSpPr>
            <a:spLocks noGrp="1"/>
          </p:cNvSpPr>
          <p:nvPr>
            <p:ph sz="half" idx="1"/>
          </p:nvPr>
        </p:nvSpPr>
        <p:spPr>
          <a:xfrm>
            <a:off x="838200" y="1196340"/>
            <a:ext cx="10730865" cy="4815840"/>
          </a:xfrm>
        </p:spPr>
        <p:txBody>
          <a:bodyPr>
            <a:normAutofit lnSpcReduction="10000"/>
          </a:bodyPr>
          <a:p>
            <a:pPr marL="0" indent="0">
              <a:buNone/>
            </a:pPr>
            <a:r>
              <a:rPr lang="en-US"/>
              <a:t>Looping in programming languages is a feature which facilitates the execution of a set of instructions or functions repeatedly while some condition evaluates to true.</a:t>
            </a:r>
            <a:endParaRPr lang="en-US"/>
          </a:p>
          <a:p>
            <a:pPr marL="0" indent="0">
              <a:buNone/>
            </a:pPr>
            <a:r>
              <a:rPr lang="en-US"/>
              <a:t>The loops in Perl are :</a:t>
            </a:r>
            <a:endParaRPr lang="en-US"/>
          </a:p>
          <a:p>
            <a:r>
              <a:rPr lang="en-US"/>
              <a:t>for loop</a:t>
            </a:r>
            <a:endParaRPr lang="en-US"/>
          </a:p>
          <a:p>
            <a:r>
              <a:rPr lang="en-US"/>
              <a:t>foreach loop</a:t>
            </a:r>
            <a:endParaRPr lang="en-US"/>
          </a:p>
          <a:p>
            <a:r>
              <a:rPr lang="en-US"/>
              <a:t>while loop</a:t>
            </a:r>
            <a:endParaRPr lang="en-US"/>
          </a:p>
          <a:p>
            <a:r>
              <a:rPr lang="en-US"/>
              <a:t>do…. while loop</a:t>
            </a:r>
            <a:endParaRPr lang="en-US"/>
          </a:p>
          <a:p>
            <a:r>
              <a:rPr lang="en-US"/>
              <a:t>until loop</a:t>
            </a:r>
            <a:endParaRPr lang="en-US"/>
          </a:p>
          <a:p>
            <a:r>
              <a:rPr lang="en-US"/>
              <a:t>Nested loops</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71500"/>
          </a:xfrm>
        </p:spPr>
        <p:txBody>
          <a:bodyPr>
            <a:normAutofit fontScale="90000"/>
          </a:bodyPr>
          <a:p>
            <a:r>
              <a:rPr lang="en-US"/>
              <a:t>For Loop</a:t>
            </a:r>
            <a:endParaRPr lang="en-US"/>
          </a:p>
        </p:txBody>
      </p:sp>
      <p:sp>
        <p:nvSpPr>
          <p:cNvPr id="3" name="Content Placeholder 2"/>
          <p:cNvSpPr>
            <a:spLocks noGrp="1"/>
          </p:cNvSpPr>
          <p:nvPr>
            <p:ph sz="half" idx="1"/>
          </p:nvPr>
        </p:nvSpPr>
        <p:spPr>
          <a:xfrm>
            <a:off x="838200" y="935990"/>
            <a:ext cx="10516235" cy="5724525"/>
          </a:xfrm>
        </p:spPr>
        <p:txBody>
          <a:bodyPr>
            <a:noAutofit/>
          </a:bodyPr>
          <a:p>
            <a:r>
              <a:rPr lang="en-US" sz="1700"/>
              <a:t>“for” loop provides a concise way of writing the loop structure. Unlike a while loop, a for statement consumes the initialization, condition and increment/decrement in one line thereby providing a shorter, easy to debug structure of looping.</a:t>
            </a:r>
            <a:endParaRPr lang="en-US" sz="1700"/>
          </a:p>
          <a:p>
            <a:r>
              <a:rPr lang="en-US" sz="1700" u="sng"/>
              <a:t>Syntax</a:t>
            </a:r>
            <a:r>
              <a:rPr lang="en-US" sz="1700"/>
              <a:t>:</a:t>
            </a:r>
            <a:endParaRPr lang="en-US" sz="1700"/>
          </a:p>
          <a:p>
            <a:pPr marL="0" indent="0">
              <a:buNone/>
            </a:pPr>
            <a:r>
              <a:rPr lang="en-US" sz="1700"/>
              <a:t>for (init statement; condition; increment/decrement ) </a:t>
            </a:r>
            <a:endParaRPr lang="en-US" sz="1700"/>
          </a:p>
          <a:p>
            <a:pPr marL="0" indent="0">
              <a:buNone/>
            </a:pPr>
            <a:r>
              <a:rPr lang="en-US" sz="1700"/>
              <a:t>{</a:t>
            </a:r>
            <a:endParaRPr lang="en-US" sz="1700"/>
          </a:p>
          <a:p>
            <a:pPr marL="0" indent="0">
              <a:buNone/>
            </a:pPr>
            <a:r>
              <a:rPr lang="en-US" sz="1700"/>
              <a:t>    # Code to be Executed</a:t>
            </a:r>
            <a:endParaRPr lang="en-US" sz="1700"/>
          </a:p>
          <a:p>
            <a:pPr marL="0" indent="0">
              <a:buNone/>
            </a:pPr>
            <a:r>
              <a:rPr lang="en-US" sz="1700"/>
              <a:t>}</a:t>
            </a:r>
            <a:endParaRPr lang="en-US" sz="1700"/>
          </a:p>
          <a:p>
            <a:pPr marL="0" indent="0">
              <a:buNone/>
            </a:pPr>
            <a:r>
              <a:rPr lang="en-US" sz="1700"/>
              <a:t>The flow of control can be determined by the following :</a:t>
            </a:r>
            <a:endParaRPr lang="en-US" sz="1700"/>
          </a:p>
          <a:p>
            <a:pPr marL="0" indent="0">
              <a:buNone/>
            </a:pPr>
            <a:r>
              <a:rPr lang="en-US" sz="1700" b="1"/>
              <a:t>init statement</a:t>
            </a:r>
            <a:r>
              <a:rPr lang="en-US" sz="1700"/>
              <a:t>: This is the first statement which is executed. In this step, we initialize a variable which controls the loop.</a:t>
            </a:r>
            <a:endParaRPr lang="en-US" sz="1700"/>
          </a:p>
          <a:p>
            <a:pPr marL="0" indent="0">
              <a:buNone/>
            </a:pPr>
            <a:r>
              <a:rPr lang="en-US" sz="1700" b="1"/>
              <a:t>condition:</a:t>
            </a:r>
            <a:r>
              <a:rPr lang="en-US" sz="1700"/>
              <a:t> In this step, the given condition is evaluated and the for loop runs if it is True. It is also an Entry Control Loop as the condition is checked prior to the execution of the loop statements.</a:t>
            </a:r>
            <a:endParaRPr lang="en-US" sz="1700"/>
          </a:p>
          <a:p>
            <a:pPr marL="0" indent="0">
              <a:buNone/>
            </a:pPr>
            <a:r>
              <a:rPr lang="en-US" sz="1700" b="1"/>
              <a:t>Statement execution</a:t>
            </a:r>
            <a:r>
              <a:rPr lang="en-US" sz="1700"/>
              <a:t>: Once the condition is evaluated to true, the statements in the loop body are executed.</a:t>
            </a:r>
            <a:endParaRPr lang="en-US" sz="1700"/>
          </a:p>
          <a:p>
            <a:pPr marL="0" indent="0">
              <a:buNone/>
            </a:pPr>
            <a:r>
              <a:rPr lang="en-US" sz="1700" b="1"/>
              <a:t>increment/decrement</a:t>
            </a:r>
            <a:r>
              <a:rPr lang="en-US" sz="1700"/>
              <a:t>: The loop control variable is changed here (incremented or decremented) for updating the variable for next iteration.</a:t>
            </a:r>
            <a:endParaRPr lang="en-US" sz="1700"/>
          </a:p>
          <a:p>
            <a:pPr marL="0" indent="0">
              <a:buNone/>
            </a:pPr>
            <a:r>
              <a:rPr lang="en-US" sz="1700" b="1"/>
              <a:t>Loop termination</a:t>
            </a:r>
            <a:r>
              <a:rPr lang="en-US" sz="1700"/>
              <a:t>: When the condition becomes false, the loop terminates marking the end of its life cycle.</a:t>
            </a:r>
            <a:endParaRPr lang="en-US" sz="17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16585"/>
          </a:xfrm>
        </p:spPr>
        <p:txBody>
          <a:bodyPr>
            <a:normAutofit fontScale="90000"/>
          </a:bodyPr>
          <a:p>
            <a:r>
              <a:rPr lang="en-US">
                <a:sym typeface="+mn-ea"/>
              </a:rPr>
              <a:t>foreach Loop</a:t>
            </a:r>
            <a:endParaRPr lang="en-US"/>
          </a:p>
        </p:txBody>
      </p:sp>
      <p:sp>
        <p:nvSpPr>
          <p:cNvPr id="3" name="Content Placeholder 2"/>
          <p:cNvSpPr>
            <a:spLocks noGrp="1"/>
          </p:cNvSpPr>
          <p:nvPr>
            <p:ph sz="half" idx="1"/>
          </p:nvPr>
        </p:nvSpPr>
        <p:spPr>
          <a:xfrm>
            <a:off x="838200" y="981075"/>
            <a:ext cx="10515600" cy="5210175"/>
          </a:xfrm>
        </p:spPr>
        <p:txBody>
          <a:bodyPr>
            <a:normAutofit/>
          </a:bodyPr>
          <a:p>
            <a:r>
              <a:rPr lang="en-US" sz="2000"/>
              <a:t>A foreach loop is used to iterate over a list and the variable holds the value of the elements of the list one at a time.</a:t>
            </a:r>
            <a:endParaRPr lang="en-US" sz="2000"/>
          </a:p>
          <a:p>
            <a:r>
              <a:rPr lang="en-US" sz="2000"/>
              <a:t> It is majorly used when we have a set of data in a list and we want to iterate over the elements of the list instead of iterating over its range. </a:t>
            </a:r>
            <a:endParaRPr lang="en-US" sz="2000"/>
          </a:p>
          <a:p>
            <a:r>
              <a:rPr lang="en-US" sz="2000"/>
              <a:t>The process of iteration of each element is done automatically by the loop.</a:t>
            </a:r>
            <a:endParaRPr lang="en-US" sz="2000"/>
          </a:p>
          <a:p>
            <a:pPr marL="0" indent="0">
              <a:buNone/>
            </a:pPr>
            <a:r>
              <a:rPr lang="en-US" sz="2000" u="sng"/>
              <a:t>Syntax</a:t>
            </a:r>
            <a:endParaRPr lang="en-US" sz="2000" u="sng"/>
          </a:p>
          <a:p>
            <a:pPr marL="0" indent="0">
              <a:buNone/>
            </a:pPr>
            <a:r>
              <a:rPr lang="en-US" sz="2000"/>
              <a:t>foreach variable </a:t>
            </a:r>
            <a:endParaRPr lang="en-US" sz="2000"/>
          </a:p>
          <a:p>
            <a:pPr marL="0" indent="0">
              <a:buNone/>
            </a:pPr>
            <a:r>
              <a:rPr lang="en-US" sz="2000"/>
              <a:t>{</a:t>
            </a:r>
            <a:endParaRPr lang="en-US" sz="2000"/>
          </a:p>
          <a:p>
            <a:pPr marL="0" indent="0">
              <a:buNone/>
            </a:pPr>
            <a:r>
              <a:rPr lang="en-US" sz="2000"/>
              <a:t>    # Code to be Executed</a:t>
            </a:r>
            <a:endParaRPr lang="en-US" sz="2000"/>
          </a:p>
          <a:p>
            <a:pPr marL="0" indent="0">
              <a:buNone/>
            </a:pPr>
            <a:r>
              <a:rPr lang="en-US" sz="2000"/>
              <a:t>}</a:t>
            </a:r>
            <a:endParaRPr lang="en-US" sz="20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For &amp; Foreach loop examples</a:t>
            </a:r>
            <a:endParaRPr lang="en-US"/>
          </a:p>
        </p:txBody>
      </p:sp>
      <p:sp>
        <p:nvSpPr>
          <p:cNvPr id="4" name="Content Placeholder 3"/>
          <p:cNvSpPr>
            <a:spLocks noGrp="1"/>
          </p:cNvSpPr>
          <p:nvPr>
            <p:ph sz="half" idx="2"/>
          </p:nvPr>
        </p:nvSpPr>
        <p:spPr>
          <a:xfrm>
            <a:off x="973455" y="4316095"/>
            <a:ext cx="4079875" cy="2058670"/>
          </a:xfrm>
        </p:spPr>
        <p:txBody>
          <a:bodyPr/>
          <a:p>
            <a:pPr marL="0" indent="0">
              <a:buNone/>
            </a:pPr>
            <a:r>
              <a:rPr lang="en-US" sz="2000" u="sng"/>
              <a:t>Output</a:t>
            </a:r>
            <a:endParaRPr lang="en-US" sz="2000" u="sng"/>
          </a:p>
          <a:p>
            <a:pPr marL="0" indent="0">
              <a:buNone/>
            </a:pPr>
            <a:r>
              <a:rPr lang="en-US" sz="2000"/>
              <a:t>GeeksForGeeks</a:t>
            </a:r>
            <a:endParaRPr lang="en-US" sz="2000"/>
          </a:p>
          <a:p>
            <a:pPr marL="0" indent="0">
              <a:buNone/>
            </a:pPr>
            <a:r>
              <a:rPr lang="en-US" sz="2000"/>
              <a:t>GeeksForGeeks</a:t>
            </a:r>
            <a:endParaRPr lang="en-US" sz="2000"/>
          </a:p>
          <a:p>
            <a:pPr marL="0" indent="0">
              <a:buNone/>
            </a:pPr>
            <a:r>
              <a:rPr lang="en-US" sz="2000"/>
              <a:t>GeeksForGeeks</a:t>
            </a:r>
            <a:endParaRPr lang="en-US" sz="2000"/>
          </a:p>
        </p:txBody>
      </p:sp>
      <p:pic>
        <p:nvPicPr>
          <p:cNvPr id="5" name="Content Placeholder 4"/>
          <p:cNvPicPr>
            <a:picLocks noChangeAspect="1"/>
          </p:cNvPicPr>
          <p:nvPr>
            <p:ph sz="half" idx="1"/>
          </p:nvPr>
        </p:nvPicPr>
        <p:blipFill>
          <a:blip r:embed="rId1"/>
          <a:srcRect l="8858" t="48514" r="64645" b="29518"/>
          <a:stretch>
            <a:fillRect/>
          </a:stretch>
        </p:blipFill>
        <p:spPr>
          <a:xfrm>
            <a:off x="973455" y="2045970"/>
            <a:ext cx="4459605" cy="2078990"/>
          </a:xfrm>
          <a:prstGeom prst="rect">
            <a:avLst/>
          </a:prstGeom>
        </p:spPr>
      </p:pic>
      <p:sp>
        <p:nvSpPr>
          <p:cNvPr id="10" name="Content Placeholder 3"/>
          <p:cNvSpPr>
            <a:spLocks noGrp="1"/>
          </p:cNvSpPr>
          <p:nvPr/>
        </p:nvSpPr>
        <p:spPr>
          <a:xfrm>
            <a:off x="6833870" y="2056130"/>
            <a:ext cx="4079875" cy="2058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p>
        </p:txBody>
      </p:sp>
      <p:pic>
        <p:nvPicPr>
          <p:cNvPr id="14" name="Picture 13"/>
          <p:cNvPicPr>
            <a:picLocks noChangeAspect="1"/>
          </p:cNvPicPr>
          <p:nvPr/>
        </p:nvPicPr>
        <p:blipFill>
          <a:blip r:embed="rId2"/>
          <a:srcRect l="8897" t="37101" r="69361" b="33203"/>
          <a:stretch>
            <a:fillRect/>
          </a:stretch>
        </p:blipFill>
        <p:spPr>
          <a:xfrm>
            <a:off x="6833870" y="1938655"/>
            <a:ext cx="3882390" cy="2981325"/>
          </a:xfrm>
          <a:prstGeom prst="rect">
            <a:avLst/>
          </a:prstGeom>
        </p:spPr>
      </p:pic>
      <p:sp>
        <p:nvSpPr>
          <p:cNvPr id="15" name="Content Placeholder 3"/>
          <p:cNvSpPr>
            <a:spLocks noGrp="1"/>
          </p:cNvSpPr>
          <p:nvPr/>
        </p:nvSpPr>
        <p:spPr>
          <a:xfrm>
            <a:off x="6833870" y="5141595"/>
            <a:ext cx="4079875" cy="883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a:t>Output</a:t>
            </a:r>
            <a:endParaRPr lang="en-US" sz="2000" u="sng"/>
          </a:p>
          <a:p>
            <a:pPr marL="0" indent="0">
              <a:buNone/>
            </a:pPr>
            <a:r>
              <a:rPr lang="en-US" sz="2000"/>
              <a:t>GEEKSFORGEEKS</a:t>
            </a:r>
            <a:endParaRPr lang="en-US" sz="20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23265"/>
          </a:xfrm>
        </p:spPr>
        <p:txBody>
          <a:bodyPr>
            <a:normAutofit fontScale="90000"/>
          </a:bodyPr>
          <a:p>
            <a:r>
              <a:rPr lang="en-US"/>
              <a:t>while and do-while loops</a:t>
            </a:r>
            <a:endParaRPr lang="en-US"/>
          </a:p>
        </p:txBody>
      </p:sp>
      <p:sp>
        <p:nvSpPr>
          <p:cNvPr id="3" name="Content Placeholder 2"/>
          <p:cNvSpPr>
            <a:spLocks noGrp="1"/>
          </p:cNvSpPr>
          <p:nvPr>
            <p:ph sz="half" idx="1"/>
          </p:nvPr>
        </p:nvSpPr>
        <p:spPr>
          <a:xfrm>
            <a:off x="838200" y="1349375"/>
            <a:ext cx="5181600" cy="5177155"/>
          </a:xfrm>
        </p:spPr>
        <p:txBody>
          <a:bodyPr>
            <a:noAutofit/>
          </a:bodyPr>
          <a:p>
            <a:r>
              <a:rPr lang="en-US" sz="2400"/>
              <a:t>A </a:t>
            </a:r>
            <a:r>
              <a:rPr lang="en-US" sz="2400" b="1"/>
              <a:t>while loop</a:t>
            </a:r>
            <a:r>
              <a:rPr lang="en-US" sz="2400"/>
              <a:t> generally takes an expression in parenthesis. If the expression is True then the code within the body of while loop is executed.</a:t>
            </a:r>
            <a:endParaRPr lang="en-US" sz="2400"/>
          </a:p>
          <a:p>
            <a:r>
              <a:rPr lang="en-US" sz="2400"/>
              <a:t>It is also known as a </a:t>
            </a:r>
            <a:r>
              <a:rPr lang="en-US" sz="2400" b="1"/>
              <a:t>entry controlled loop</a:t>
            </a:r>
            <a:r>
              <a:rPr lang="en-US" sz="2400"/>
              <a:t> as the condition is checked before executing the loop </a:t>
            </a:r>
            <a:endParaRPr lang="en-US" sz="2400"/>
          </a:p>
          <a:p>
            <a:pPr marL="0" indent="0">
              <a:buNone/>
            </a:pPr>
            <a:r>
              <a:rPr lang="en-US" sz="2400" u="sng"/>
              <a:t>Syntax </a:t>
            </a:r>
            <a:r>
              <a:rPr lang="en-US" sz="2400"/>
              <a:t>:</a:t>
            </a:r>
            <a:endParaRPr lang="en-US" sz="2400"/>
          </a:p>
          <a:p>
            <a:pPr marL="0" indent="0">
              <a:buNone/>
            </a:pPr>
            <a:r>
              <a:rPr lang="en-US" sz="2400"/>
              <a:t>while (condition)</a:t>
            </a:r>
            <a:endParaRPr lang="en-US" sz="2400"/>
          </a:p>
          <a:p>
            <a:pPr marL="0" indent="0">
              <a:buNone/>
            </a:pPr>
            <a:r>
              <a:rPr lang="en-US" sz="2400"/>
              <a:t>{</a:t>
            </a:r>
            <a:endParaRPr lang="en-US" sz="2400"/>
          </a:p>
          <a:p>
            <a:pPr marL="0" indent="0">
              <a:buNone/>
            </a:pPr>
            <a:r>
              <a:rPr lang="en-US" sz="2400"/>
              <a:t>    # Code to be executed</a:t>
            </a:r>
            <a:endParaRPr lang="en-US" sz="2400"/>
          </a:p>
          <a:p>
            <a:pPr marL="0" indent="0">
              <a:buNone/>
            </a:pPr>
            <a:r>
              <a:rPr lang="en-US" sz="2400"/>
              <a:t>}</a:t>
            </a:r>
            <a:endParaRPr lang="en-US" sz="2400"/>
          </a:p>
        </p:txBody>
      </p:sp>
      <p:sp>
        <p:nvSpPr>
          <p:cNvPr id="5" name="Content Placeholder 2"/>
          <p:cNvSpPr>
            <a:spLocks noGrp="1"/>
          </p:cNvSpPr>
          <p:nvPr/>
        </p:nvSpPr>
        <p:spPr>
          <a:xfrm>
            <a:off x="6394450" y="1476375"/>
            <a:ext cx="5181600" cy="5177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do..while loop</a:t>
            </a:r>
            <a:r>
              <a:rPr lang="en-US" sz="2400"/>
              <a:t> runs at least one time. The condition is checked after the first execution.</a:t>
            </a:r>
            <a:endParaRPr lang="en-US" sz="2400"/>
          </a:p>
          <a:p>
            <a:r>
              <a:rPr lang="en-US" sz="2400"/>
              <a:t> A do..while loop is used when we want the loop to run at least one time. </a:t>
            </a:r>
            <a:endParaRPr lang="en-US" sz="2400"/>
          </a:p>
          <a:p>
            <a:r>
              <a:rPr lang="en-US" sz="2400"/>
              <a:t>It is also known as </a:t>
            </a:r>
            <a:r>
              <a:rPr lang="en-US" sz="2400" b="1"/>
              <a:t>exit controlled loop </a:t>
            </a:r>
            <a:r>
              <a:rPr lang="en-US" sz="2400"/>
              <a:t>as the condition is checked after executing the loop</a:t>
            </a:r>
            <a:endParaRPr lang="en-US" sz="2400"/>
          </a:p>
          <a:p>
            <a:r>
              <a:rPr lang="en-US" sz="2400" u="sng"/>
              <a:t>Syntax </a:t>
            </a:r>
            <a:r>
              <a:rPr lang="en-US" sz="2400"/>
              <a:t>:</a:t>
            </a:r>
            <a:endParaRPr lang="en-US" sz="2400"/>
          </a:p>
          <a:p>
            <a:pPr marL="0" indent="0">
              <a:buNone/>
            </a:pPr>
            <a:r>
              <a:rPr lang="en-US" sz="2400"/>
              <a:t>do {</a:t>
            </a:r>
            <a:endParaRPr lang="en-US" sz="2400"/>
          </a:p>
          <a:p>
            <a:pPr marL="0" indent="0">
              <a:buNone/>
            </a:pPr>
            <a:r>
              <a:rPr lang="en-US" sz="2400"/>
              <a:t>    # statments to be Executed</a:t>
            </a:r>
            <a:endParaRPr lang="en-US" sz="2400"/>
          </a:p>
          <a:p>
            <a:pPr marL="0" indent="0">
              <a:buNone/>
            </a:pPr>
            <a:r>
              <a:rPr lang="en-US" sz="2400"/>
              <a:t>} while(condition);</a:t>
            </a:r>
            <a:endParaRPr 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Installation and Environment Setup</a:t>
            </a:r>
            <a:endParaRPr lang="en-US"/>
          </a:p>
        </p:txBody>
      </p:sp>
      <p:sp>
        <p:nvSpPr>
          <p:cNvPr id="3" name="Content Placeholder 2"/>
          <p:cNvSpPr>
            <a:spLocks noGrp="1"/>
          </p:cNvSpPr>
          <p:nvPr>
            <p:ph idx="1"/>
          </p:nvPr>
        </p:nvSpPr>
        <p:spPr/>
        <p:txBody>
          <a:bodyPr/>
          <a:p>
            <a:r>
              <a:rPr lang="en-US"/>
              <a:t>Perl programs can be written on any plain text editor like notepad, notepad++, or anything of that sort.</a:t>
            </a:r>
            <a:endParaRPr lang="en-US"/>
          </a:p>
          <a:p>
            <a:r>
              <a:rPr lang="en-US"/>
              <a:t> One can also use an online IDE for writing Perl codes or can even install one on their system to make it more feasible to write these codes.</a:t>
            </a:r>
            <a:endParaRPr lang="en-US"/>
          </a:p>
          <a:p>
            <a:r>
              <a:rPr lang="en-US"/>
              <a:t> Using an IDE makes it easier to write Perl codes because IDEs provides a lot of features like intuitive code editor, debugger, compiler, etc.</a:t>
            </a:r>
            <a:endParaRPr lang="en-US"/>
          </a:p>
          <a:p>
            <a:r>
              <a:rPr lang="en-US"/>
              <a:t>To begin with, writing Perl Codes and performing various intriguing and useful operations, one must have Perl installed on their System</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79450" y="365125"/>
            <a:ext cx="10674350" cy="767715"/>
          </a:xfrm>
        </p:spPr>
        <p:txBody>
          <a:bodyPr>
            <a:normAutofit/>
          </a:bodyPr>
          <a:p>
            <a:r>
              <a:rPr lang="en-US">
                <a:sym typeface="+mn-ea"/>
              </a:rPr>
              <a:t>while and do-while loops Examples:</a:t>
            </a:r>
            <a:endParaRPr lang="en-US"/>
          </a:p>
        </p:txBody>
      </p:sp>
      <p:pic>
        <p:nvPicPr>
          <p:cNvPr id="5" name="Content Placeholder 4"/>
          <p:cNvPicPr>
            <a:picLocks noChangeAspect="1"/>
          </p:cNvPicPr>
          <p:nvPr>
            <p:ph sz="half" idx="1"/>
          </p:nvPr>
        </p:nvPicPr>
        <p:blipFill>
          <a:blip r:embed="rId1"/>
          <a:srcRect l="8940" t="51635" r="73432" b="22217"/>
          <a:stretch>
            <a:fillRect/>
          </a:stretch>
        </p:blipFill>
        <p:spPr>
          <a:xfrm>
            <a:off x="679450" y="1343660"/>
            <a:ext cx="4418330" cy="3684905"/>
          </a:xfrm>
          <a:prstGeom prst="rect">
            <a:avLst/>
          </a:prstGeom>
        </p:spPr>
      </p:pic>
      <p:pic>
        <p:nvPicPr>
          <p:cNvPr id="6" name="Content Placeholder 5"/>
          <p:cNvPicPr>
            <a:picLocks noChangeAspect="1"/>
          </p:cNvPicPr>
          <p:nvPr>
            <p:ph sz="half" idx="2"/>
          </p:nvPr>
        </p:nvPicPr>
        <p:blipFill>
          <a:blip r:embed="rId2"/>
          <a:srcRect l="8955" t="51433" r="72929" b="17441"/>
          <a:stretch>
            <a:fillRect/>
          </a:stretch>
        </p:blipFill>
        <p:spPr>
          <a:xfrm>
            <a:off x="6650990" y="1364615"/>
            <a:ext cx="3792220" cy="3663950"/>
          </a:xfrm>
          <a:prstGeom prst="rect">
            <a:avLst/>
          </a:prstGeom>
        </p:spPr>
      </p:pic>
      <p:sp>
        <p:nvSpPr>
          <p:cNvPr id="7" name="Content Placeholder 2"/>
          <p:cNvSpPr>
            <a:spLocks noGrp="1"/>
          </p:cNvSpPr>
          <p:nvPr/>
        </p:nvSpPr>
        <p:spPr>
          <a:xfrm>
            <a:off x="679450" y="5028565"/>
            <a:ext cx="5181600" cy="1590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u="sng"/>
              <a:t>Ouput:</a:t>
            </a:r>
            <a:endParaRPr lang="en-US" sz="1400" b="1" u="sng"/>
          </a:p>
          <a:p>
            <a:pPr marL="0" indent="0">
              <a:buNone/>
            </a:pPr>
            <a:r>
              <a:rPr lang="en-US" sz="1400"/>
              <a:t>GeeksForGeeks</a:t>
            </a:r>
            <a:endParaRPr lang="en-US" sz="1400"/>
          </a:p>
          <a:p>
            <a:pPr marL="0" indent="0">
              <a:buNone/>
            </a:pPr>
            <a:r>
              <a:rPr lang="en-US" sz="1400"/>
              <a:t>GeeksForGeeks</a:t>
            </a:r>
            <a:endParaRPr lang="en-US" sz="1400"/>
          </a:p>
          <a:p>
            <a:pPr marL="0" indent="0">
              <a:buNone/>
            </a:pPr>
            <a:r>
              <a:rPr lang="en-US" sz="1400"/>
              <a:t>GeeksForGeeks</a:t>
            </a:r>
            <a:endParaRPr lang="en-US" sz="1400"/>
          </a:p>
          <a:p>
            <a:pPr marL="0" indent="0">
              <a:buNone/>
            </a:pPr>
            <a:r>
              <a:rPr lang="en-US" sz="1400"/>
              <a:t>GeeksForGeeks</a:t>
            </a:r>
            <a:endParaRPr lang="en-US" sz="1400"/>
          </a:p>
        </p:txBody>
      </p:sp>
      <p:sp>
        <p:nvSpPr>
          <p:cNvPr id="9" name="Content Placeholder 2"/>
          <p:cNvSpPr>
            <a:spLocks noGrp="1"/>
          </p:cNvSpPr>
          <p:nvPr/>
        </p:nvSpPr>
        <p:spPr>
          <a:xfrm>
            <a:off x="6521450" y="5139690"/>
            <a:ext cx="5181600" cy="717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u="sng"/>
              <a:t>Ouput:</a:t>
            </a:r>
            <a:endParaRPr lang="en-US" sz="1400" b="1" u="sng"/>
          </a:p>
          <a:p>
            <a:pPr marL="0" indent="0">
              <a:buNone/>
            </a:pPr>
            <a:r>
              <a:rPr lang="en-US" sz="1400"/>
              <a:t>10 9 8 7 6 5 4 3 2 1</a:t>
            </a:r>
            <a:endParaRPr lang="en-US" sz="14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50265"/>
          </a:xfrm>
        </p:spPr>
        <p:txBody>
          <a:bodyPr/>
          <a:p>
            <a:r>
              <a:rPr lang="en-US"/>
              <a:t>Until Loop</a:t>
            </a:r>
            <a:endParaRPr lang="en-US"/>
          </a:p>
        </p:txBody>
      </p:sp>
      <p:sp>
        <p:nvSpPr>
          <p:cNvPr id="3" name="Content Placeholder 2"/>
          <p:cNvSpPr>
            <a:spLocks noGrp="1"/>
          </p:cNvSpPr>
          <p:nvPr>
            <p:ph sz="half" idx="1"/>
          </p:nvPr>
        </p:nvSpPr>
        <p:spPr>
          <a:xfrm>
            <a:off x="6473825" y="5349875"/>
            <a:ext cx="3212465" cy="811530"/>
          </a:xfrm>
        </p:spPr>
        <p:txBody>
          <a:bodyPr>
            <a:normAutofit fontScale="70000"/>
          </a:bodyPr>
          <a:p>
            <a:pPr marL="0" indent="0">
              <a:buNone/>
            </a:pPr>
            <a:r>
              <a:rPr lang="en-US" u="sng">
                <a:sym typeface="+mn-ea"/>
              </a:rPr>
              <a:t>Output:</a:t>
            </a:r>
            <a:endParaRPr lang="en-US" u="sng">
              <a:sym typeface="+mn-ea"/>
            </a:endParaRPr>
          </a:p>
          <a:p>
            <a:pPr marL="0" indent="0">
              <a:buNone/>
            </a:pPr>
            <a:r>
              <a:rPr lang="en-US">
                <a:sym typeface="+mn-ea"/>
              </a:rPr>
              <a:t>10 9 8 7 6 5 4 3 2 1</a:t>
            </a:r>
            <a:endParaRPr lang="en-US">
              <a:sym typeface="+mn-ea"/>
            </a:endParaRPr>
          </a:p>
        </p:txBody>
      </p:sp>
      <p:pic>
        <p:nvPicPr>
          <p:cNvPr id="5" name="Content Placeholder 4"/>
          <p:cNvPicPr>
            <a:picLocks noChangeAspect="1"/>
          </p:cNvPicPr>
          <p:nvPr>
            <p:ph sz="half" idx="2"/>
          </p:nvPr>
        </p:nvPicPr>
        <p:blipFill>
          <a:blip r:embed="rId1"/>
          <a:srcRect l="8968" t="40051" r="65270" b="32178"/>
          <a:stretch>
            <a:fillRect/>
          </a:stretch>
        </p:blipFill>
        <p:spPr>
          <a:xfrm>
            <a:off x="6269990" y="1475740"/>
            <a:ext cx="5289550" cy="3395980"/>
          </a:xfrm>
          <a:prstGeom prst="rect">
            <a:avLst/>
          </a:prstGeom>
        </p:spPr>
      </p:pic>
      <p:sp>
        <p:nvSpPr>
          <p:cNvPr id="8" name="Content Placeholder 2"/>
          <p:cNvSpPr>
            <a:spLocks noGrp="1"/>
          </p:cNvSpPr>
          <p:nvPr/>
        </p:nvSpPr>
        <p:spPr>
          <a:xfrm>
            <a:off x="965200" y="1475740"/>
            <a:ext cx="5181600" cy="4828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ym typeface="+mn-ea"/>
              </a:rPr>
              <a:t>It takes a condition in the parenthesis and it only runs until the condition is false.</a:t>
            </a:r>
            <a:endParaRPr lang="en-US">
              <a:sym typeface="+mn-ea"/>
            </a:endParaRPr>
          </a:p>
          <a:p>
            <a:pPr marL="0" indent="0">
              <a:buNone/>
            </a:pPr>
            <a:r>
              <a:rPr lang="en-US" u="sng">
                <a:sym typeface="+mn-ea"/>
              </a:rPr>
              <a:t>Syntax</a:t>
            </a:r>
            <a:r>
              <a:rPr lang="en-US">
                <a:sym typeface="+mn-ea"/>
              </a:rPr>
              <a:t>:</a:t>
            </a:r>
            <a:endParaRPr lang="en-US">
              <a:sym typeface="+mn-ea"/>
            </a:endParaRPr>
          </a:p>
          <a:p>
            <a:pPr marL="0" indent="0">
              <a:buNone/>
            </a:pPr>
            <a:r>
              <a:rPr lang="en-US">
                <a:sym typeface="+mn-ea"/>
              </a:rPr>
              <a:t>until (condition) </a:t>
            </a:r>
            <a:endParaRPr lang="en-US">
              <a:sym typeface="+mn-ea"/>
            </a:endParaRPr>
          </a:p>
          <a:p>
            <a:pPr marL="0" indent="0">
              <a:buNone/>
            </a:pPr>
            <a:r>
              <a:rPr lang="en-US">
                <a:sym typeface="+mn-ea"/>
              </a:rPr>
              <a:t>{</a:t>
            </a:r>
            <a:endParaRPr lang="en-US">
              <a:sym typeface="+mn-ea"/>
            </a:endParaRPr>
          </a:p>
          <a:p>
            <a:pPr marL="0" indent="0">
              <a:buNone/>
            </a:pPr>
            <a:r>
              <a:rPr lang="en-US">
                <a:sym typeface="+mn-ea"/>
              </a:rPr>
              <a:t>   # Statements to be executed</a:t>
            </a:r>
            <a:endParaRPr lang="en-US">
              <a:sym typeface="+mn-ea"/>
            </a:endParaRPr>
          </a:p>
          <a:p>
            <a:pPr marL="0" indent="0">
              <a:buNone/>
            </a:pPr>
            <a:r>
              <a:rPr lang="en-US">
                <a:sym typeface="+mn-ea"/>
              </a:rPr>
              <a:t>}</a:t>
            </a:r>
            <a:endParaRPr lang="en-US">
              <a:sym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given-when Statement</a:t>
            </a:r>
            <a:endParaRPr lang="en-US"/>
          </a:p>
        </p:txBody>
      </p:sp>
      <p:sp>
        <p:nvSpPr>
          <p:cNvPr id="3" name="Content Placeholder 2"/>
          <p:cNvSpPr>
            <a:spLocks noGrp="1"/>
          </p:cNvSpPr>
          <p:nvPr>
            <p:ph sz="half" idx="1"/>
          </p:nvPr>
        </p:nvSpPr>
        <p:spPr/>
        <p:txBody>
          <a:bodyPr>
            <a:normAutofit fontScale="60000"/>
          </a:bodyPr>
          <a:p>
            <a:r>
              <a:rPr lang="en-US"/>
              <a:t>given-when statement in Perl is a substitute for long if-statements that compare a variable to several integral values.</a:t>
            </a:r>
            <a:endParaRPr lang="en-US"/>
          </a:p>
          <a:p>
            <a:r>
              <a:rPr lang="en-US"/>
              <a:t>given-when in Perl is similar to the switch-case of C/C++</a:t>
            </a:r>
            <a:endParaRPr lang="en-US"/>
          </a:p>
          <a:p>
            <a:pPr marL="0" indent="0">
              <a:buNone/>
            </a:pPr>
            <a:r>
              <a:rPr lang="en-US" u="sng"/>
              <a:t>Syntax:</a:t>
            </a:r>
            <a:endParaRPr lang="en-US" u="sng"/>
          </a:p>
          <a:p>
            <a:pPr marL="0" indent="0">
              <a:buNone/>
            </a:pPr>
            <a:r>
              <a:rPr lang="en-US"/>
              <a:t>given(expression)</a:t>
            </a:r>
            <a:endParaRPr lang="en-US"/>
          </a:p>
          <a:p>
            <a:pPr marL="0" indent="0">
              <a:buNone/>
            </a:pPr>
            <a:r>
              <a:rPr lang="en-US"/>
              <a:t>{</a:t>
            </a:r>
            <a:endParaRPr lang="en-US"/>
          </a:p>
          <a:p>
            <a:pPr marL="0" indent="0">
              <a:buNone/>
            </a:pPr>
            <a:r>
              <a:rPr lang="en-US"/>
              <a:t>    when(value1) {Statement;}</a:t>
            </a:r>
            <a:endParaRPr lang="en-US"/>
          </a:p>
          <a:p>
            <a:pPr marL="0" indent="0">
              <a:buNone/>
            </a:pPr>
            <a:r>
              <a:rPr lang="en-US"/>
              <a:t>    when(value2) {Statement;}</a:t>
            </a:r>
            <a:endParaRPr lang="en-US"/>
          </a:p>
          <a:p>
            <a:pPr marL="0" indent="0">
              <a:buNone/>
            </a:pPr>
            <a:r>
              <a:rPr lang="en-US"/>
              <a:t>    default {# Code if no other case matches}</a:t>
            </a:r>
            <a:endParaRPr lang="en-US"/>
          </a:p>
          <a:p>
            <a:pPr marL="0" indent="0">
              <a:buNone/>
            </a:pPr>
            <a:r>
              <a:rPr lang="en-US"/>
              <a:t>}</a:t>
            </a:r>
            <a:endParaRPr lang="en-US"/>
          </a:p>
        </p:txBody>
      </p:sp>
      <p:pic>
        <p:nvPicPr>
          <p:cNvPr id="5" name="Content Placeholder 4"/>
          <p:cNvPicPr>
            <a:picLocks noChangeAspect="1"/>
          </p:cNvPicPr>
          <p:nvPr>
            <p:ph sz="half" idx="2"/>
          </p:nvPr>
        </p:nvPicPr>
        <p:blipFill>
          <a:blip r:embed="rId1"/>
          <a:srcRect l="11287" t="27073" r="59449" b="7085"/>
          <a:stretch>
            <a:fillRect/>
          </a:stretch>
        </p:blipFill>
        <p:spPr>
          <a:xfrm>
            <a:off x="6921500" y="365125"/>
            <a:ext cx="3463925" cy="4380865"/>
          </a:xfrm>
          <a:prstGeom prst="rect">
            <a:avLst/>
          </a:prstGeom>
        </p:spPr>
      </p:pic>
      <p:sp>
        <p:nvSpPr>
          <p:cNvPr id="6" name="Content Placeholder 2"/>
          <p:cNvSpPr>
            <a:spLocks noGrp="1"/>
          </p:cNvSpPr>
          <p:nvPr/>
        </p:nvSpPr>
        <p:spPr>
          <a:xfrm>
            <a:off x="6921500" y="4905375"/>
            <a:ext cx="5656580" cy="1840865"/>
          </a:xfrm>
          <a:prstGeom prst="rect">
            <a:avLst/>
          </a:prstGeom>
        </p:spPr>
        <p:txBody>
          <a:bodyPr vert="horz" lIns="91440" tIns="45720" rIns="91440" bIns="45720" rtlCol="0">
            <a:normAutofit fontScale="55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ym typeface="+mn-ea"/>
              </a:rPr>
              <a:t>Input:</a:t>
            </a:r>
            <a:endParaRPr lang="en-US">
              <a:sym typeface="+mn-ea"/>
            </a:endParaRPr>
          </a:p>
          <a:p>
            <a:pPr marL="0" indent="0">
              <a:buNone/>
            </a:pPr>
            <a:r>
              <a:rPr lang="en-US">
                <a:sym typeface="+mn-ea"/>
              </a:rPr>
              <a:t>4</a:t>
            </a:r>
            <a:endParaRPr lang="en-US">
              <a:sym typeface="+mn-ea"/>
            </a:endParaRPr>
          </a:p>
          <a:p>
            <a:pPr marL="0" indent="0">
              <a:buNone/>
            </a:pPr>
            <a:r>
              <a:rPr lang="en-US">
                <a:sym typeface="+mn-ea"/>
              </a:rPr>
              <a:t>Output:</a:t>
            </a:r>
            <a:endParaRPr lang="en-US">
              <a:sym typeface="+mn-ea"/>
            </a:endParaRPr>
          </a:p>
          <a:p>
            <a:pPr marL="0" indent="0">
              <a:buNone/>
            </a:pPr>
            <a:r>
              <a:rPr lang="en-US">
                <a:sym typeface="+mn-ea"/>
              </a:rPr>
              <a:t>Enter a day-code between 0-6</a:t>
            </a:r>
            <a:endParaRPr lang="en-US">
              <a:sym typeface="+mn-ea"/>
            </a:endParaRPr>
          </a:p>
          <a:p>
            <a:pPr marL="0" indent="0">
              <a:buNone/>
            </a:pPr>
            <a:r>
              <a:rPr lang="en-US">
                <a:sym typeface="+mn-ea"/>
              </a:rPr>
              <a:t>Thursday</a:t>
            </a:r>
            <a:endParaRPr lang="en-US">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 Installation and Environment Setup Cont..</a:t>
            </a:r>
            <a:br>
              <a:rPr lang="en-US"/>
            </a:br>
            <a:endParaRPr lang="en-US"/>
          </a:p>
        </p:txBody>
      </p:sp>
      <p:sp>
        <p:nvSpPr>
          <p:cNvPr id="3" name="Content Placeholder 2"/>
          <p:cNvSpPr>
            <a:spLocks noGrp="1"/>
          </p:cNvSpPr>
          <p:nvPr>
            <p:ph idx="1"/>
          </p:nvPr>
        </p:nvSpPr>
        <p:spPr/>
        <p:txBody>
          <a:bodyPr/>
          <a:p>
            <a:r>
              <a:rPr lang="en-US"/>
              <a:t>Before we begin with the installation of Perl, it is good to check if it might be already installed on your System</a:t>
            </a:r>
            <a:endParaRPr lang="en-US"/>
          </a:p>
          <a:p>
            <a:r>
              <a:rPr lang="en-US"/>
              <a:t>OpenCommand line in Window/open the terminal in Linux and  run the following command to check version</a:t>
            </a:r>
            <a:endParaRPr lang="en-US"/>
          </a:p>
          <a:p>
            <a:r>
              <a:rPr lang="en-US"/>
              <a:t>perl -v</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Perl Version</a:t>
            </a:r>
            <a:endParaRPr lang="en-US"/>
          </a:p>
        </p:txBody>
      </p:sp>
      <p:pic>
        <p:nvPicPr>
          <p:cNvPr id="6" name="Content Placeholder 5"/>
          <p:cNvPicPr>
            <a:picLocks noChangeAspect="1"/>
          </p:cNvPicPr>
          <p:nvPr>
            <p:ph idx="1"/>
          </p:nvPr>
        </p:nvPicPr>
        <p:blipFill>
          <a:blip r:embed="rId1"/>
          <a:srcRect r="47443" b="51263"/>
          <a:stretch>
            <a:fillRect/>
          </a:stretch>
        </p:blipFill>
        <p:spPr>
          <a:xfrm>
            <a:off x="837565" y="1539875"/>
            <a:ext cx="10041255" cy="47339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55015"/>
          </a:xfrm>
        </p:spPr>
        <p:txBody>
          <a:bodyPr>
            <a:normAutofit fontScale="90000"/>
          </a:bodyPr>
          <a:p>
            <a:r>
              <a:rPr lang="en-US"/>
              <a:t>Downloading and Installing Perl</a:t>
            </a:r>
            <a:endParaRPr lang="en-US"/>
          </a:p>
        </p:txBody>
      </p:sp>
      <p:sp>
        <p:nvSpPr>
          <p:cNvPr id="3" name="Content Placeholder 2"/>
          <p:cNvSpPr>
            <a:spLocks noGrp="1"/>
          </p:cNvSpPr>
          <p:nvPr>
            <p:ph idx="1"/>
          </p:nvPr>
        </p:nvSpPr>
        <p:spPr>
          <a:xfrm>
            <a:off x="838200" y="1120775"/>
            <a:ext cx="10515600" cy="5056505"/>
          </a:xfrm>
        </p:spPr>
        <p:txBody>
          <a:bodyPr/>
          <a:p>
            <a:pPr marL="0" indent="0">
              <a:buNone/>
            </a:pPr>
            <a:r>
              <a:rPr lang="en-US" b="1" u="sng"/>
              <a:t>Downloading Perl:</a:t>
            </a:r>
            <a:endParaRPr lang="en-US" b="1" u="sng"/>
          </a:p>
          <a:p>
            <a:r>
              <a:rPr lang="en-US"/>
              <a:t>Before starting with the installation process, you need to download it. For that, all versions of Perl for Windows, Linux, and MacOS are available on </a:t>
            </a:r>
            <a:r>
              <a:rPr lang="en-US" u="sng"/>
              <a:t>perl.org</a:t>
            </a:r>
            <a:endParaRPr lang="en-US" u="sng"/>
          </a:p>
          <a:p>
            <a:endParaRPr lang="en-US" u="sng"/>
          </a:p>
        </p:txBody>
      </p:sp>
      <p:pic>
        <p:nvPicPr>
          <p:cNvPr id="4" name="Picture 3"/>
          <p:cNvPicPr>
            <a:picLocks noChangeAspect="1"/>
          </p:cNvPicPr>
          <p:nvPr/>
        </p:nvPicPr>
        <p:blipFill>
          <a:blip r:embed="rId1"/>
          <a:stretch>
            <a:fillRect/>
          </a:stretch>
        </p:blipFill>
        <p:spPr>
          <a:xfrm>
            <a:off x="866775" y="2928620"/>
            <a:ext cx="11325225" cy="37052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Beginning with the Installation in Linux:</a:t>
            </a:r>
            <a:endParaRPr lang="en-US"/>
          </a:p>
        </p:txBody>
      </p:sp>
      <p:sp>
        <p:nvSpPr>
          <p:cNvPr id="3" name="Content Placeholder 2"/>
          <p:cNvSpPr>
            <a:spLocks noGrp="1"/>
          </p:cNvSpPr>
          <p:nvPr>
            <p:ph sz="half" idx="1"/>
          </p:nvPr>
        </p:nvSpPr>
        <p:spPr/>
        <p:txBody>
          <a:bodyPr/>
          <a:p>
            <a:r>
              <a:rPr lang="en-US"/>
              <a:t>Changing Directory to install Perl</a:t>
            </a:r>
            <a:endParaRPr lang="en-US"/>
          </a:p>
        </p:txBody>
      </p:sp>
      <p:pic>
        <p:nvPicPr>
          <p:cNvPr id="4" name="Content Placeholder 3"/>
          <p:cNvPicPr>
            <a:picLocks noChangeAspect="1"/>
          </p:cNvPicPr>
          <p:nvPr>
            <p:ph sz="half" idx="2"/>
          </p:nvPr>
        </p:nvPicPr>
        <p:blipFill>
          <a:blip r:embed="rId1"/>
          <a:srcRect b="52586"/>
          <a:stretch>
            <a:fillRect/>
          </a:stretch>
        </p:blipFill>
        <p:spPr>
          <a:xfrm>
            <a:off x="570230" y="2482850"/>
            <a:ext cx="11052175" cy="30118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Starting the Installation Process:</a:t>
            </a:r>
            <a:endParaRPr lang="en-US"/>
          </a:p>
        </p:txBody>
      </p:sp>
      <p:pic>
        <p:nvPicPr>
          <p:cNvPr id="7" name="Content Placeholder 6"/>
          <p:cNvPicPr>
            <a:picLocks noChangeAspect="1"/>
          </p:cNvPicPr>
          <p:nvPr>
            <p:ph idx="1"/>
          </p:nvPr>
        </p:nvPicPr>
        <p:blipFill>
          <a:blip r:embed="rId1"/>
          <a:stretch>
            <a:fillRect/>
          </a:stretch>
        </p:blipFill>
        <p:spPr>
          <a:xfrm>
            <a:off x="838835" y="1443355"/>
            <a:ext cx="10514330" cy="51530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83565"/>
          </a:xfrm>
        </p:spPr>
        <p:txBody>
          <a:bodyPr>
            <a:normAutofit fontScale="90000"/>
          </a:bodyPr>
          <a:p>
            <a:r>
              <a:rPr lang="en-US"/>
              <a:t>Choosing the Directory to Install Perl</a:t>
            </a:r>
            <a:endParaRPr lang="en-US"/>
          </a:p>
        </p:txBody>
      </p:sp>
      <p:pic>
        <p:nvPicPr>
          <p:cNvPr id="4" name="Content Placeholder 3"/>
          <p:cNvPicPr>
            <a:picLocks noChangeAspect="1"/>
          </p:cNvPicPr>
          <p:nvPr>
            <p:ph idx="1"/>
          </p:nvPr>
        </p:nvPicPr>
        <p:blipFill>
          <a:blip r:embed="rId1"/>
          <a:stretch>
            <a:fillRect/>
          </a:stretch>
        </p:blipFill>
        <p:spPr>
          <a:xfrm>
            <a:off x="984250" y="1089025"/>
            <a:ext cx="10622915" cy="54686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909955"/>
          </a:xfrm>
        </p:spPr>
        <p:txBody>
          <a:bodyPr/>
          <a:p>
            <a:r>
              <a:rPr lang="en-US"/>
              <a:t>Finishing the Installation:</a:t>
            </a:r>
            <a:endParaRPr lang="en-US"/>
          </a:p>
        </p:txBody>
      </p:sp>
      <p:pic>
        <p:nvPicPr>
          <p:cNvPr id="5" name="Content Placeholder 4"/>
          <p:cNvPicPr>
            <a:picLocks noChangeAspect="1"/>
          </p:cNvPicPr>
          <p:nvPr>
            <p:ph idx="1"/>
          </p:nvPr>
        </p:nvPicPr>
        <p:blipFill>
          <a:blip r:embed="rId1"/>
          <a:stretch>
            <a:fillRect/>
          </a:stretch>
        </p:blipFill>
        <p:spPr>
          <a:xfrm>
            <a:off x="723900" y="909955"/>
            <a:ext cx="10744200" cy="55276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Done with installation (Linux)</a:t>
            </a:r>
            <a:endParaRPr lang="en-US"/>
          </a:p>
        </p:txBody>
      </p:sp>
      <p:sp>
        <p:nvSpPr>
          <p:cNvPr id="3" name="Content Placeholder 2"/>
          <p:cNvSpPr>
            <a:spLocks noGrp="1"/>
          </p:cNvSpPr>
          <p:nvPr>
            <p:ph idx="1"/>
          </p:nvPr>
        </p:nvSpPr>
        <p:spPr>
          <a:xfrm>
            <a:off x="838200" y="1825625"/>
            <a:ext cx="10515600" cy="1875790"/>
          </a:xfrm>
        </p:spPr>
        <p:txBody>
          <a:bodyPr/>
          <a:p>
            <a:r>
              <a:rPr lang="en-US"/>
              <a:t>After completing the Installation process, any IDE or text editor can be used to write Perl Codes and Run them on the IDE or the Command prompt with the use of command:</a:t>
            </a:r>
            <a:endParaRPr lang="en-US"/>
          </a:p>
          <a:p>
            <a:r>
              <a:rPr lang="en-US"/>
              <a:t>perl file.pl</a:t>
            </a:r>
            <a:endParaRPr lang="en-US"/>
          </a:p>
        </p:txBody>
      </p:sp>
      <p:sp>
        <p:nvSpPr>
          <p:cNvPr id="4" name="Smiley Face 3"/>
          <p:cNvSpPr/>
          <p:nvPr/>
        </p:nvSpPr>
        <p:spPr>
          <a:xfrm>
            <a:off x="7448550" y="751840"/>
            <a:ext cx="609600" cy="5524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Introduction to Perl</a:t>
            </a:r>
            <a:endParaRPr lang="en-US"/>
          </a:p>
        </p:txBody>
      </p:sp>
      <p:sp>
        <p:nvSpPr>
          <p:cNvPr id="3" name="Content Placeholder 2"/>
          <p:cNvSpPr>
            <a:spLocks noGrp="1"/>
          </p:cNvSpPr>
          <p:nvPr>
            <p:ph idx="1"/>
          </p:nvPr>
        </p:nvSpPr>
        <p:spPr/>
        <p:txBody>
          <a:bodyPr/>
          <a:p>
            <a:r>
              <a:rPr lang="en-US"/>
              <a:t>Perl is a general-purpose, high level interpreted and dynamic programming language. At the beginning level, Perl was developed only for the system management and text handling but in later versions, Perl got the ability to handle regular expressions, and network sockets, etc. In present Perl is popular for its ability to handling the Regex(Regular Expressions).</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83615"/>
          </a:xfrm>
        </p:spPr>
        <p:txBody>
          <a:bodyPr/>
          <a:p>
            <a:r>
              <a:rPr lang="en-US"/>
              <a:t>Beginning with the Installation(windows): </a:t>
            </a:r>
            <a:endParaRPr lang="en-US"/>
          </a:p>
        </p:txBody>
      </p:sp>
      <p:pic>
        <p:nvPicPr>
          <p:cNvPr id="4" name="Content Placeholder 3"/>
          <p:cNvPicPr>
            <a:picLocks noChangeAspect="1"/>
          </p:cNvPicPr>
          <p:nvPr>
            <p:ph idx="1"/>
          </p:nvPr>
        </p:nvPicPr>
        <p:blipFill>
          <a:blip r:embed="rId1"/>
          <a:stretch>
            <a:fillRect/>
          </a:stretch>
        </p:blipFill>
        <p:spPr>
          <a:xfrm>
            <a:off x="1156970" y="1348740"/>
            <a:ext cx="9324340" cy="52343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Getting done with the User’s License Agreement:</a:t>
            </a:r>
            <a:endParaRPr lang="en-US"/>
          </a:p>
        </p:txBody>
      </p:sp>
      <p:pic>
        <p:nvPicPr>
          <p:cNvPr id="5" name="Content Placeholder 4"/>
          <p:cNvPicPr>
            <a:picLocks noChangeAspect="1"/>
          </p:cNvPicPr>
          <p:nvPr>
            <p:ph idx="1"/>
          </p:nvPr>
        </p:nvPicPr>
        <p:blipFill>
          <a:blip r:embed="rId1"/>
          <a:srcRect b="29055"/>
          <a:stretch>
            <a:fillRect/>
          </a:stretch>
        </p:blipFill>
        <p:spPr>
          <a:xfrm>
            <a:off x="838200" y="1446530"/>
            <a:ext cx="9738360" cy="31165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Choosing what to Install:</a:t>
            </a:r>
            <a:endParaRPr lang="en-US"/>
          </a:p>
        </p:txBody>
      </p:sp>
      <p:pic>
        <p:nvPicPr>
          <p:cNvPr id="4" name="Content Placeholder 3"/>
          <p:cNvPicPr>
            <a:picLocks noChangeAspect="1"/>
          </p:cNvPicPr>
          <p:nvPr>
            <p:ph idx="1"/>
          </p:nvPr>
        </p:nvPicPr>
        <p:blipFill>
          <a:blip r:embed="rId1"/>
          <a:stretch>
            <a:fillRect/>
          </a:stretch>
        </p:blipFill>
        <p:spPr>
          <a:xfrm>
            <a:off x="1014730" y="1316990"/>
            <a:ext cx="8904605" cy="51358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Installation Process</a:t>
            </a:r>
            <a:endParaRPr lang="en-US"/>
          </a:p>
        </p:txBody>
      </p:sp>
      <p:pic>
        <p:nvPicPr>
          <p:cNvPr id="4" name="Content Placeholder 3"/>
          <p:cNvPicPr>
            <a:picLocks noChangeAspect="1"/>
          </p:cNvPicPr>
          <p:nvPr>
            <p:ph idx="1"/>
          </p:nvPr>
        </p:nvPicPr>
        <p:blipFill>
          <a:blip r:embed="rId1"/>
          <a:stretch>
            <a:fillRect/>
          </a:stretch>
        </p:blipFill>
        <p:spPr>
          <a:xfrm>
            <a:off x="991235" y="1292860"/>
            <a:ext cx="9123680" cy="50412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Finished Installation (windows)_</a:t>
            </a:r>
            <a:endParaRPr lang="en-US"/>
          </a:p>
        </p:txBody>
      </p:sp>
      <p:pic>
        <p:nvPicPr>
          <p:cNvPr id="4" name="Content Placeholder 3"/>
          <p:cNvPicPr>
            <a:picLocks noChangeAspect="1"/>
          </p:cNvPicPr>
          <p:nvPr>
            <p:ph idx="1"/>
          </p:nvPr>
        </p:nvPicPr>
        <p:blipFill>
          <a:blip r:embed="rId1"/>
          <a:stretch>
            <a:fillRect/>
          </a:stretch>
        </p:blipFill>
        <p:spPr>
          <a:xfrm>
            <a:off x="1000125" y="1270635"/>
            <a:ext cx="6914515" cy="53733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Basic Syntax of a Perl Program</a:t>
            </a:r>
            <a:endParaRPr lang="en-US"/>
          </a:p>
        </p:txBody>
      </p:sp>
      <p:sp>
        <p:nvSpPr>
          <p:cNvPr id="3" name="Content Placeholder 2"/>
          <p:cNvSpPr>
            <a:spLocks noGrp="1"/>
          </p:cNvSpPr>
          <p:nvPr>
            <p:ph idx="1"/>
          </p:nvPr>
        </p:nvSpPr>
        <p:spPr/>
        <p:txBody>
          <a:bodyPr>
            <a:normAutofit lnSpcReduction="20000"/>
          </a:bodyPr>
          <a:p>
            <a:r>
              <a:rPr lang="en-US"/>
              <a:t>Like other Programming Languages, Perl also follows a basic syntax for writing programs for applications and software or writing a simple Perl program.</a:t>
            </a:r>
            <a:endParaRPr lang="en-US"/>
          </a:p>
          <a:p>
            <a:r>
              <a:rPr lang="en-US"/>
              <a:t> This syntax contains some predefined words known as </a:t>
            </a:r>
            <a:r>
              <a:rPr lang="en-US"/>
              <a:t>Keywords, Variables for storing values, expressions, statements for executing the logic, loops for iterating over a variable value, blocks for grouping statements, subroutines for reducing the complexity of the code, etc. </a:t>
            </a:r>
            <a:endParaRPr lang="en-US"/>
          </a:p>
          <a:p>
            <a:r>
              <a:rPr lang="en-US"/>
              <a:t>All these, when put together, will make a Perl program. </a:t>
            </a:r>
            <a:endParaRPr lang="en-US"/>
          </a:p>
          <a:p>
            <a:r>
              <a:rPr lang="en-US"/>
              <a:t>A Perl program whether it be a small code for addition of Two numbers or a Complex one for executing web scripts, uses these variables, statements and other parameters that comprise of a program’s syntax.</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Hello World Program in Perl</a:t>
            </a:r>
            <a:endParaRPr lang="en-US"/>
          </a:p>
        </p:txBody>
      </p:sp>
      <p:pic>
        <p:nvPicPr>
          <p:cNvPr id="4" name="Content Placeholder 3"/>
          <p:cNvPicPr>
            <a:picLocks noChangeAspect="1"/>
          </p:cNvPicPr>
          <p:nvPr>
            <p:ph sz="half" idx="1"/>
          </p:nvPr>
        </p:nvPicPr>
        <p:blipFill>
          <a:blip r:embed="rId1"/>
          <a:srcRect l="8771" t="58237" r="75688" b="17569"/>
          <a:stretch>
            <a:fillRect/>
          </a:stretch>
        </p:blipFill>
        <p:spPr>
          <a:xfrm>
            <a:off x="838200" y="1691005"/>
            <a:ext cx="5181600" cy="2912745"/>
          </a:xfrm>
          <a:prstGeom prst="rect">
            <a:avLst/>
          </a:prstGeom>
        </p:spPr>
      </p:pic>
      <p:sp>
        <p:nvSpPr>
          <p:cNvPr id="8" name="Content Placeholder 7"/>
          <p:cNvSpPr/>
          <p:nvPr>
            <p:ph sz="half" idx="2"/>
          </p:nvPr>
        </p:nvSpPr>
        <p:spPr>
          <a:xfrm>
            <a:off x="6172200" y="1509395"/>
            <a:ext cx="5181600" cy="4382135"/>
          </a:xfrm>
        </p:spPr>
        <p:txBody>
          <a:bodyPr>
            <a:normAutofit fontScale="90000" lnSpcReduction="20000"/>
          </a:bodyPr>
          <a:p>
            <a:r>
              <a:rPr lang="en-US"/>
              <a:t>Step 1: </a:t>
            </a:r>
            <a:r>
              <a:rPr lang="en-US" b="1"/>
              <a:t>Transfer the file to Perl Interpreter:</a:t>
            </a:r>
            <a:endParaRPr lang="en-US"/>
          </a:p>
          <a:p>
            <a:r>
              <a:rPr lang="en-US"/>
              <a:t>Always in Perl, the first line starts with a pair of characters #!.</a:t>
            </a:r>
            <a:endParaRPr lang="en-US"/>
          </a:p>
          <a:p>
            <a:r>
              <a:rPr lang="en-US"/>
              <a:t>It insists Perl interpreter how the file should be executed.</a:t>
            </a:r>
            <a:endParaRPr lang="en-US"/>
          </a:p>
          <a:p>
            <a:r>
              <a:rPr lang="en-US"/>
              <a:t> Here, the file should be transferred to Perl interpreter that resides in /usr/bin/perl folder. </a:t>
            </a:r>
            <a:endParaRPr lang="en-US"/>
          </a:p>
          <a:p>
            <a:r>
              <a:rPr lang="en-US"/>
              <a:t>So, the first line of the program will go this way,</a:t>
            </a:r>
            <a:endParaRPr lang="en-US"/>
          </a:p>
          <a:p>
            <a:r>
              <a:rPr lang="en-US"/>
              <a:t>!</a:t>
            </a:r>
            <a:r>
              <a:rPr lang="en-US">
                <a:sym typeface="+mn-ea"/>
              </a:rPr>
              <a:t>/usr/bin/perl</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Hello World Program in Perl in Cont..</a:t>
            </a:r>
            <a:endParaRPr lang="en-US"/>
          </a:p>
        </p:txBody>
      </p:sp>
      <p:sp>
        <p:nvSpPr>
          <p:cNvPr id="3" name="Content Placeholder 2"/>
          <p:cNvSpPr>
            <a:spLocks noGrp="1"/>
          </p:cNvSpPr>
          <p:nvPr>
            <p:ph idx="1"/>
          </p:nvPr>
        </p:nvSpPr>
        <p:spPr/>
        <p:txBody>
          <a:bodyPr/>
          <a:p>
            <a:r>
              <a:rPr lang="en-US"/>
              <a:t>Step 2: </a:t>
            </a:r>
            <a:r>
              <a:rPr lang="en-US" b="1"/>
              <a:t>Pragma in Perl</a:t>
            </a:r>
            <a:r>
              <a:rPr lang="en-US"/>
              <a:t>:</a:t>
            </a:r>
            <a:endParaRPr lang="en-US"/>
          </a:p>
          <a:p>
            <a:r>
              <a:rPr lang="en-US"/>
              <a:t>A pragma is a specific module in Perl package which has the control over some functions of the compile time or Run time behavior of Perl, which is strict or warnings. So the next two lines go like this,</a:t>
            </a:r>
            <a:endParaRPr lang="en-US"/>
          </a:p>
          <a:p>
            <a:r>
              <a:rPr lang="en-US"/>
              <a:t>use strict;</a:t>
            </a:r>
            <a:endParaRPr lang="en-US"/>
          </a:p>
          <a:p>
            <a:r>
              <a:rPr lang="en-US"/>
              <a:t>use warnings;</a:t>
            </a:r>
            <a:endParaRPr lang="en-US"/>
          </a:p>
          <a:p>
            <a:r>
              <a:rPr lang="en-US"/>
              <a:t>Step 3: </a:t>
            </a:r>
            <a:r>
              <a:rPr lang="en-US" b="1"/>
              <a:t>Use of print() function</a:t>
            </a:r>
            <a:r>
              <a:rPr lang="en-US"/>
              <a:t>:</a:t>
            </a:r>
            <a:endParaRPr lang="en-US"/>
          </a:p>
          <a:p>
            <a:r>
              <a:rPr lang="en-US"/>
              <a:t>Lastly displaying the output, We use print() function to display a string in perl.</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How to Run a Perl Program?</a:t>
            </a:r>
            <a:endParaRPr lang="en-US"/>
          </a:p>
        </p:txBody>
      </p:sp>
      <p:sp>
        <p:nvSpPr>
          <p:cNvPr id="3" name="Content Placeholder 2"/>
          <p:cNvSpPr>
            <a:spLocks noGrp="1"/>
          </p:cNvSpPr>
          <p:nvPr>
            <p:ph idx="1"/>
          </p:nvPr>
        </p:nvSpPr>
        <p:spPr>
          <a:xfrm>
            <a:off x="838200" y="1424305"/>
            <a:ext cx="10515600" cy="3822700"/>
          </a:xfrm>
        </p:spPr>
        <p:txBody>
          <a:bodyPr>
            <a:normAutofit lnSpcReduction="10000"/>
          </a:bodyPr>
          <a:p>
            <a:endParaRPr lang="en-US"/>
          </a:p>
          <a:p>
            <a:r>
              <a:rPr lang="en-US"/>
              <a:t>Generally, there are two ways to Run a Perl program-</a:t>
            </a:r>
            <a:endParaRPr lang="en-US"/>
          </a:p>
          <a:p>
            <a:r>
              <a:rPr lang="en-US" b="1"/>
              <a:t>Using Online IDEs</a:t>
            </a:r>
            <a:r>
              <a:rPr lang="en-US"/>
              <a:t>:You can use various online IDEs which can be used to run Perl programs without installing.</a:t>
            </a:r>
            <a:endParaRPr lang="en-US"/>
          </a:p>
          <a:p>
            <a:r>
              <a:rPr lang="en-US" b="1"/>
              <a:t>Using Command-Line</a:t>
            </a:r>
            <a:r>
              <a:rPr lang="en-US"/>
              <a:t>:You can also use command line options to run a Perl program. Below steps demonstrate how to run a Perl program on Command line in Windows/Unix Operating System:</a:t>
            </a:r>
            <a:endParaRPr lang="en-US"/>
          </a:p>
          <a:p>
            <a:r>
              <a:rPr lang="en-US"/>
              <a:t>To compile the code type perl HelloWorld.pl. If your code has no error then it will execute properly and output will be displayed.</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pPr algn="ctr"/>
            <a:r>
              <a:rPr lang="en-US">
                <a:sym typeface="+mn-ea"/>
              </a:rPr>
              <a:t>2.Fundamentals</a:t>
            </a:r>
            <a:endParaRPr lang="en-US"/>
          </a:p>
        </p:txBody>
      </p:sp>
      <p:sp>
        <p:nvSpPr>
          <p:cNvPr id="3" name="Content Placeholder 2"/>
          <p:cNvSpPr>
            <a:spLocks noGrp="1"/>
          </p:cNvSpPr>
          <p:nvPr>
            <p:ph idx="1"/>
          </p:nvPr>
        </p:nvSpPr>
        <p:spPr/>
        <p:txBody>
          <a:bodyPr>
            <a:normAutofit lnSpcReduction="10000"/>
          </a:bodyPr>
          <a:p>
            <a:r>
              <a:rPr lang="en-US"/>
              <a:t>Modes of Writing a Perl Code</a:t>
            </a:r>
            <a:endParaRPr lang="en-US"/>
          </a:p>
          <a:p>
            <a:r>
              <a:rPr lang="en-US"/>
              <a:t>Boolean Values</a:t>
            </a:r>
            <a:endParaRPr lang="en-US"/>
          </a:p>
          <a:p>
            <a:r>
              <a:rPr lang="en-US"/>
              <a:t>Operators</a:t>
            </a:r>
            <a:endParaRPr lang="en-US"/>
          </a:p>
          <a:p>
            <a:r>
              <a:rPr lang="en-US"/>
              <a:t>Variables</a:t>
            </a:r>
            <a:endParaRPr lang="en-US"/>
          </a:p>
          <a:p>
            <a:r>
              <a:rPr lang="en-US"/>
              <a:t>Variables and its Types</a:t>
            </a:r>
            <a:endParaRPr lang="en-US"/>
          </a:p>
          <a:p>
            <a:r>
              <a:rPr lang="en-US"/>
              <a:t>Scope of Variables</a:t>
            </a:r>
            <a:endParaRPr lang="en-US"/>
          </a:p>
          <a:p>
            <a:r>
              <a:rPr lang="en-US"/>
              <a:t>Modules in Perl</a:t>
            </a:r>
            <a:endParaRPr lang="en-US"/>
          </a:p>
          <a:p>
            <a:r>
              <a:rPr lang="en-US"/>
              <a:t>Number and its Types</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Topics:</a:t>
            </a:r>
            <a:endParaRPr lang="en-US"/>
          </a:p>
        </p:txBody>
      </p:sp>
      <p:sp>
        <p:nvSpPr>
          <p:cNvPr id="3" name="Content Placeholder 2"/>
          <p:cNvSpPr>
            <a:spLocks noGrp="1"/>
          </p:cNvSpPr>
          <p:nvPr>
            <p:ph idx="1"/>
          </p:nvPr>
        </p:nvSpPr>
        <p:spPr/>
        <p:txBody>
          <a:bodyPr>
            <a:normAutofit lnSpcReduction="20000"/>
          </a:bodyPr>
          <a:p>
            <a:endParaRPr lang="en-US"/>
          </a:p>
          <a:p>
            <a:pPr>
              <a:lnSpc>
                <a:spcPct val="100000"/>
              </a:lnSpc>
            </a:pPr>
            <a:r>
              <a:rPr lang="en-US"/>
              <a:t>Basics</a:t>
            </a:r>
            <a:endParaRPr lang="en-US"/>
          </a:p>
          <a:p>
            <a:pPr>
              <a:lnSpc>
                <a:spcPct val="100000"/>
              </a:lnSpc>
            </a:pPr>
            <a:r>
              <a:rPr lang="en-US"/>
              <a:t>Fundamentals</a:t>
            </a:r>
            <a:endParaRPr lang="en-US"/>
          </a:p>
          <a:p>
            <a:pPr>
              <a:lnSpc>
                <a:spcPct val="100000"/>
              </a:lnSpc>
            </a:pPr>
            <a:r>
              <a:rPr lang="en-US"/>
              <a:t>Datatypes</a:t>
            </a:r>
            <a:endParaRPr lang="en-US"/>
          </a:p>
          <a:p>
            <a:pPr>
              <a:lnSpc>
                <a:spcPct val="100000"/>
              </a:lnSpc>
            </a:pPr>
            <a:r>
              <a:rPr lang="en-US">
                <a:sym typeface="+mn-ea"/>
              </a:rPr>
              <a:t>Input and Output</a:t>
            </a:r>
            <a:endParaRPr lang="en-US"/>
          </a:p>
          <a:p>
            <a:pPr>
              <a:lnSpc>
                <a:spcPct val="100000"/>
              </a:lnSpc>
            </a:pPr>
            <a:r>
              <a:rPr lang="en-US"/>
              <a:t>Control Flow</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Modes of Writing a Perl Code</a:t>
            </a:r>
            <a:endParaRPr lang="en-US"/>
          </a:p>
        </p:txBody>
      </p:sp>
      <p:sp>
        <p:nvSpPr>
          <p:cNvPr id="3" name="Content Placeholder 2"/>
          <p:cNvSpPr>
            <a:spLocks noGrp="1"/>
          </p:cNvSpPr>
          <p:nvPr>
            <p:ph idx="1"/>
          </p:nvPr>
        </p:nvSpPr>
        <p:spPr/>
        <p:txBody>
          <a:bodyPr/>
          <a:p>
            <a:r>
              <a:rPr lang="en-US"/>
              <a:t>Perl also supports multiple modes of writing and executing a Perl Code. These modes can be categorized on the basis of their writing compatibility and mode of execution in the following ways:</a:t>
            </a:r>
            <a:endParaRPr lang="en-US"/>
          </a:p>
          <a:p>
            <a:pPr marL="514350" indent="-514350">
              <a:buFont typeface="+mj-lt"/>
              <a:buAutoNum type="arabicPeriod"/>
            </a:pPr>
            <a:r>
              <a:rPr lang="en-US"/>
              <a:t>Interactive Mode</a:t>
            </a:r>
            <a:endParaRPr lang="en-US"/>
          </a:p>
          <a:p>
            <a:pPr marL="514350" indent="-514350">
              <a:buFont typeface="+mj-lt"/>
              <a:buAutoNum type="arabicPeriod"/>
            </a:pPr>
            <a:r>
              <a:rPr lang="en-US"/>
              <a:t>Script Mode</a:t>
            </a:r>
            <a:endParaRPr lang="en-US"/>
          </a:p>
          <a:p>
            <a:pPr marL="514350" indent="-514350">
              <a:buFont typeface="+mj-lt"/>
              <a:buAutoNum type="arabicPeriod"/>
            </a:pPr>
            <a:r>
              <a:rPr lang="en-US"/>
              <a:t>One-Liner Mode</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93980"/>
            <a:ext cx="10515600" cy="1024255"/>
          </a:xfrm>
        </p:spPr>
        <p:txBody>
          <a:bodyPr>
            <a:normAutofit fontScale="90000"/>
          </a:bodyPr>
          <a:p>
            <a:r>
              <a:rPr lang="en-US">
                <a:sym typeface="+mn-ea"/>
              </a:rPr>
              <a:t> </a:t>
            </a:r>
            <a:br>
              <a:rPr lang="en-US">
                <a:sym typeface="+mn-ea"/>
              </a:rPr>
            </a:br>
            <a:r>
              <a:rPr lang="en-US">
                <a:sym typeface="+mn-ea"/>
              </a:rPr>
              <a:t>Interactive Mode</a:t>
            </a:r>
            <a:br>
              <a:rPr lang="en-US"/>
            </a:br>
            <a:endParaRPr lang="en-US"/>
          </a:p>
        </p:txBody>
      </p:sp>
      <p:sp>
        <p:nvSpPr>
          <p:cNvPr id="3" name="Content Placeholder 2"/>
          <p:cNvSpPr>
            <a:spLocks noGrp="1"/>
          </p:cNvSpPr>
          <p:nvPr>
            <p:ph idx="1"/>
          </p:nvPr>
        </p:nvSpPr>
        <p:spPr>
          <a:xfrm>
            <a:off x="838200" y="1118235"/>
            <a:ext cx="10515600" cy="3908425"/>
          </a:xfrm>
        </p:spPr>
        <p:txBody>
          <a:bodyPr/>
          <a:p>
            <a:r>
              <a:rPr lang="en-US"/>
              <a:t>Interactive mode of writing a Perl code means the direct interaction with the interpreter. Interactive mode is a good way to get started as it helps to check the flow of code line by line and makes the debugging process easier. </a:t>
            </a:r>
            <a:endParaRPr lang="en-US"/>
          </a:p>
          <a:p>
            <a:r>
              <a:rPr lang="en-US"/>
              <a:t>Interactive Mode in Perl can be used on the Command line with the use of Perl Debugger. This interpreter is commonly known as REPL– Read, Evaluate, Print, Loop.</a:t>
            </a:r>
            <a:endParaRPr lang="en-US"/>
          </a:p>
          <a:p>
            <a:r>
              <a:rPr lang="en-US"/>
              <a:t>perl -de1 will open the debugger mode in the Perl command line</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Interactive Mode Cont..</a:t>
            </a:r>
            <a:endParaRPr lang="en-US"/>
          </a:p>
        </p:txBody>
      </p:sp>
      <p:pic>
        <p:nvPicPr>
          <p:cNvPr id="4" name="Content Placeholder 3"/>
          <p:cNvPicPr>
            <a:picLocks noChangeAspect="1"/>
          </p:cNvPicPr>
          <p:nvPr>
            <p:ph idx="1"/>
          </p:nvPr>
        </p:nvPicPr>
        <p:blipFill>
          <a:blip r:embed="rId1"/>
          <a:stretch>
            <a:fillRect/>
          </a:stretch>
        </p:blipFill>
        <p:spPr>
          <a:xfrm>
            <a:off x="225425" y="1983740"/>
            <a:ext cx="11740515" cy="39135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Interactive Mode Cont..</a:t>
            </a:r>
            <a:endParaRPr lang="en-US"/>
          </a:p>
        </p:txBody>
      </p:sp>
      <p:sp>
        <p:nvSpPr>
          <p:cNvPr id="3" name="Content Placeholder 2"/>
          <p:cNvSpPr>
            <a:spLocks noGrp="1"/>
          </p:cNvSpPr>
          <p:nvPr>
            <p:ph idx="1"/>
          </p:nvPr>
        </p:nvSpPr>
        <p:spPr/>
        <p:txBody>
          <a:bodyPr/>
          <a:p>
            <a:r>
              <a:rPr lang="en-US">
                <a:sym typeface="+mn-ea"/>
              </a:rPr>
              <a:t>In the Interactive mode of Writing a Perl Code, the user has to write the code line by line and it gets executed at the same time.</a:t>
            </a:r>
            <a:endParaRPr lang="en-US">
              <a:sym typeface="+mn-ea"/>
            </a:endParaRPr>
          </a:p>
          <a:p>
            <a:r>
              <a:rPr lang="en-US" u="sng">
                <a:sym typeface="+mn-ea"/>
              </a:rPr>
              <a:t>Example</a:t>
            </a:r>
            <a:r>
              <a:rPr lang="en-US">
                <a:sym typeface="+mn-ea"/>
              </a:rPr>
              <a:t>: If we need to add two numbers and display the result then that can be done in the Interactive mode in the following manner:</a:t>
            </a:r>
            <a:endParaRPr lang="en-US">
              <a:sym typeface="+mn-ea"/>
            </a:endParaRPr>
          </a:p>
          <a:p>
            <a:endParaRPr lang="en-US">
              <a:sym typeface="+mn-ea"/>
            </a:endParaRPr>
          </a:p>
        </p:txBody>
      </p:sp>
      <p:pic>
        <p:nvPicPr>
          <p:cNvPr id="4" name="Picture 3"/>
          <p:cNvPicPr>
            <a:picLocks noChangeAspect="1"/>
          </p:cNvPicPr>
          <p:nvPr/>
        </p:nvPicPr>
        <p:blipFill>
          <a:blip r:embed="rId1"/>
          <a:srcRect r="62386"/>
          <a:stretch>
            <a:fillRect/>
          </a:stretch>
        </p:blipFill>
        <p:spPr>
          <a:xfrm>
            <a:off x="1177925" y="3723640"/>
            <a:ext cx="6078855" cy="21234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Script Mode</a:t>
            </a:r>
            <a:endParaRPr lang="en-US"/>
          </a:p>
        </p:txBody>
      </p:sp>
      <p:sp>
        <p:nvSpPr>
          <p:cNvPr id="3" name="Content Placeholder 2"/>
          <p:cNvSpPr>
            <a:spLocks noGrp="1"/>
          </p:cNvSpPr>
          <p:nvPr>
            <p:ph idx="1"/>
          </p:nvPr>
        </p:nvSpPr>
        <p:spPr/>
        <p:txBody>
          <a:bodyPr>
            <a:normAutofit lnSpcReduction="20000"/>
          </a:bodyPr>
          <a:p>
            <a:r>
              <a:rPr lang="en-US"/>
              <a:t>Script Mode in Perl is used to write Perl programs which have more than a few lines of code and are a bit complex for the Interactive mode.</a:t>
            </a:r>
            <a:endParaRPr lang="en-US"/>
          </a:p>
          <a:p>
            <a:r>
              <a:rPr lang="en-US"/>
              <a:t> Script mode in Perl can be used by the help of a text editor to write the Perl program and to save it in a file called a script and then execute the saved file by using the command line. </a:t>
            </a:r>
            <a:endParaRPr lang="en-US"/>
          </a:p>
          <a:p>
            <a:r>
              <a:rPr lang="en-US"/>
              <a:t>This file must be saved with a .pl extension and should be placed in the same folder of which the directory path is given to the command line. This script is further run in the command line using the command:</a:t>
            </a:r>
            <a:endParaRPr lang="en-US"/>
          </a:p>
          <a:p>
            <a:endParaRPr lang="en-US"/>
          </a:p>
          <a:p>
            <a:r>
              <a:rPr lang="en-US"/>
              <a:t>perl File_Name.pl</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54405"/>
          </a:xfrm>
        </p:spPr>
        <p:txBody>
          <a:bodyPr>
            <a:normAutofit/>
          </a:bodyPr>
          <a:p>
            <a:r>
              <a:rPr lang="en-US">
                <a:sym typeface="+mn-ea"/>
              </a:rPr>
              <a:t>One-liner Mode</a:t>
            </a:r>
            <a:endParaRPr lang="en-US"/>
          </a:p>
        </p:txBody>
      </p:sp>
      <p:sp>
        <p:nvSpPr>
          <p:cNvPr id="3" name="Content Placeholder 2"/>
          <p:cNvSpPr>
            <a:spLocks noGrp="1"/>
          </p:cNvSpPr>
          <p:nvPr>
            <p:ph idx="1"/>
          </p:nvPr>
        </p:nvSpPr>
        <p:spPr>
          <a:xfrm>
            <a:off x="838200" y="1318895"/>
            <a:ext cx="10515600" cy="4858385"/>
          </a:xfrm>
        </p:spPr>
        <p:txBody>
          <a:bodyPr/>
          <a:p>
            <a:r>
              <a:rPr lang="en-US"/>
              <a:t>Perl also provides a one-liner mode, which allows to type and execute a very short script of code directly on the command line. This is done to avoid the creation of Files to store the script for codes which are not very lengthy. These codes can be typed on a single line in the command line mode with the help of the following command:</a:t>
            </a:r>
            <a:endParaRPr lang="en-US"/>
          </a:p>
          <a:p>
            <a:r>
              <a:rPr lang="en-US"/>
              <a:t>perl -e</a:t>
            </a:r>
            <a:endParaRPr lang="en-US"/>
          </a:p>
          <a:p>
            <a:r>
              <a:rPr lang="en-US"/>
              <a:t>This command is used to write and execute the one-liner code in the command line by writing it in the double quotes</a:t>
            </a:r>
            <a:endParaRPr lang="en-US"/>
          </a:p>
        </p:txBody>
      </p:sp>
      <p:pic>
        <p:nvPicPr>
          <p:cNvPr id="4" name="Picture 3"/>
          <p:cNvPicPr>
            <a:picLocks noChangeAspect="1"/>
          </p:cNvPicPr>
          <p:nvPr/>
        </p:nvPicPr>
        <p:blipFill>
          <a:blip r:embed="rId1"/>
          <a:srcRect r="-504"/>
          <a:stretch>
            <a:fillRect/>
          </a:stretch>
        </p:blipFill>
        <p:spPr>
          <a:xfrm>
            <a:off x="1196975" y="4957445"/>
            <a:ext cx="7619365" cy="12198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25830"/>
          </a:xfrm>
        </p:spPr>
        <p:txBody>
          <a:bodyPr/>
          <a:p>
            <a:r>
              <a:rPr lang="en-US"/>
              <a:t>Boolean Values</a:t>
            </a:r>
            <a:endParaRPr lang="en-US"/>
          </a:p>
        </p:txBody>
      </p:sp>
      <p:sp>
        <p:nvSpPr>
          <p:cNvPr id="3" name="Content Placeholder 2"/>
          <p:cNvSpPr>
            <a:spLocks noGrp="1"/>
          </p:cNvSpPr>
          <p:nvPr>
            <p:ph idx="1"/>
          </p:nvPr>
        </p:nvSpPr>
        <p:spPr>
          <a:xfrm>
            <a:off x="838200" y="1290955"/>
            <a:ext cx="10515600" cy="2519045"/>
          </a:xfrm>
        </p:spPr>
        <p:txBody>
          <a:bodyPr>
            <a:normAutofit fontScale="90000" lnSpcReduction="20000"/>
          </a:bodyPr>
          <a:p>
            <a:r>
              <a:rPr lang="en-US"/>
              <a:t>In most of the programming language True and False are considered as the boolean values. </a:t>
            </a:r>
            <a:endParaRPr lang="en-US"/>
          </a:p>
          <a:p>
            <a:r>
              <a:rPr lang="en-US"/>
              <a:t>But Perl does not provide the type boolean for True and False. In general, a programmer can use the term “boolean” when a function returns either True or False.</a:t>
            </a:r>
            <a:endParaRPr lang="en-US"/>
          </a:p>
          <a:p>
            <a:r>
              <a:rPr lang="en-US"/>
              <a:t> Like conditional statements(if, while etc.) will return either true or false for the scalar values.</a:t>
            </a:r>
            <a:endParaRPr lang="en-US"/>
          </a:p>
        </p:txBody>
      </p:sp>
      <p:sp>
        <p:nvSpPr>
          <p:cNvPr id="4" name="Content Placeholder 2"/>
          <p:cNvSpPr>
            <a:spLocks noGrp="1"/>
          </p:cNvSpPr>
          <p:nvPr/>
        </p:nvSpPr>
        <p:spPr>
          <a:xfrm>
            <a:off x="1022350" y="3966845"/>
            <a:ext cx="5018405" cy="251904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a:t>True Values:</a:t>
            </a:r>
            <a:r>
              <a:rPr lang="en-US"/>
              <a:t> Any non-zero number i.e. except zero are True values in the Perl language.</a:t>
            </a:r>
            <a:endParaRPr lang="en-US"/>
          </a:p>
          <a:p>
            <a:r>
              <a:rPr lang="en-US"/>
              <a:t> String constants like ‘true’, ‘false’, ‘ ‘(string having space as the character), ’00’(2 or more 0 characters) and “0\n”(a zero followed by a newline charatcer in string) etc. also consider true values in Perl.</a:t>
            </a:r>
            <a:endParaRPr lang="en-US"/>
          </a:p>
        </p:txBody>
      </p:sp>
      <p:sp>
        <p:nvSpPr>
          <p:cNvPr id="5" name="Content Placeholder 2"/>
          <p:cNvSpPr>
            <a:spLocks noGrp="1"/>
          </p:cNvSpPr>
          <p:nvPr/>
        </p:nvSpPr>
        <p:spPr>
          <a:xfrm>
            <a:off x="6632575" y="3966845"/>
            <a:ext cx="4474845" cy="146113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b="1" u="sng"/>
              <a:t>False Values: </a:t>
            </a:r>
            <a:r>
              <a:rPr lang="en-US" sz="2500"/>
              <a:t>Empty string or string contains single digit 0 or undef value and </a:t>
            </a:r>
            <a:r>
              <a:rPr lang="en-US" sz="2500"/>
              <a:t>zero are considered as the false values in perl.</a:t>
            </a:r>
            <a:endParaRPr lang="en-US" sz="25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Operators</a:t>
            </a:r>
            <a:endParaRPr lang="en-US"/>
          </a:p>
        </p:txBody>
      </p:sp>
      <p:sp>
        <p:nvSpPr>
          <p:cNvPr id="3" name="Content Placeholder 2"/>
          <p:cNvSpPr>
            <a:spLocks noGrp="1"/>
          </p:cNvSpPr>
          <p:nvPr>
            <p:ph idx="1"/>
          </p:nvPr>
        </p:nvSpPr>
        <p:spPr>
          <a:xfrm>
            <a:off x="838200" y="1424940"/>
            <a:ext cx="10515600" cy="4752340"/>
          </a:xfrm>
        </p:spPr>
        <p:txBody>
          <a:bodyPr>
            <a:normAutofit lnSpcReduction="20000"/>
          </a:bodyPr>
          <a:p>
            <a:r>
              <a:rPr lang="en-US"/>
              <a:t>Operators are the main building block of any programming language.</a:t>
            </a:r>
            <a:endParaRPr lang="en-US"/>
          </a:p>
          <a:p>
            <a:r>
              <a:rPr lang="en-US"/>
              <a:t>Operators allow the programmer to perform different kinds of operations on operands.</a:t>
            </a:r>
            <a:endParaRPr lang="en-US"/>
          </a:p>
          <a:p>
            <a:r>
              <a:rPr lang="en-US"/>
              <a:t> In Perl, operators symbols will be different for different kind of operands(like scalars and string). </a:t>
            </a:r>
            <a:endParaRPr lang="en-US"/>
          </a:p>
          <a:p>
            <a:pPr marL="514350" indent="-514350">
              <a:buFont typeface="+mj-lt"/>
              <a:buAutoNum type="arabicPeriod"/>
            </a:pPr>
            <a:r>
              <a:rPr lang="en-US"/>
              <a:t>Arithmetic Operators</a:t>
            </a:r>
            <a:endParaRPr lang="en-US"/>
          </a:p>
          <a:p>
            <a:pPr marL="514350" indent="-514350">
              <a:buFont typeface="+mj-lt"/>
              <a:buAutoNum type="arabicPeriod"/>
            </a:pPr>
            <a:r>
              <a:rPr lang="en-US"/>
              <a:t>Relational Operators</a:t>
            </a:r>
            <a:endParaRPr lang="en-US"/>
          </a:p>
          <a:p>
            <a:pPr marL="514350" indent="-514350">
              <a:buFont typeface="+mj-lt"/>
              <a:buAutoNum type="arabicPeriod"/>
            </a:pPr>
            <a:r>
              <a:rPr lang="en-US"/>
              <a:t>Logical Operators</a:t>
            </a:r>
            <a:endParaRPr lang="en-US"/>
          </a:p>
          <a:p>
            <a:pPr marL="514350" indent="-514350">
              <a:buFont typeface="+mj-lt"/>
              <a:buAutoNum type="arabicPeriod"/>
            </a:pPr>
            <a:r>
              <a:rPr lang="en-US"/>
              <a:t>Bitwise Operators</a:t>
            </a:r>
            <a:endParaRPr lang="en-US"/>
          </a:p>
          <a:p>
            <a:pPr marL="514350" indent="-514350">
              <a:buFont typeface="+mj-lt"/>
              <a:buAutoNum type="arabicPeriod"/>
            </a:pPr>
            <a:r>
              <a:rPr lang="en-US"/>
              <a:t>Assignment Operators</a:t>
            </a:r>
            <a:endParaRPr lang="en-US"/>
          </a:p>
          <a:p>
            <a:pPr marL="514350" indent="-514350">
              <a:buFont typeface="+mj-lt"/>
              <a:buAutoNum type="arabicPeriod"/>
            </a:pPr>
            <a:r>
              <a:rPr lang="en-US"/>
              <a:t>Ternary Operator</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Arithmetic Operators</a:t>
            </a:r>
            <a:br>
              <a:rPr lang="en-US"/>
            </a:br>
            <a:endParaRPr lang="en-US"/>
          </a:p>
        </p:txBody>
      </p:sp>
      <p:sp>
        <p:nvSpPr>
          <p:cNvPr id="3" name="Content Placeholder 2"/>
          <p:cNvSpPr>
            <a:spLocks noGrp="1"/>
          </p:cNvSpPr>
          <p:nvPr>
            <p:ph idx="1"/>
          </p:nvPr>
        </p:nvSpPr>
        <p:spPr>
          <a:xfrm>
            <a:off x="838200" y="1224280"/>
            <a:ext cx="10515600" cy="4953000"/>
          </a:xfrm>
        </p:spPr>
        <p:txBody>
          <a:bodyPr>
            <a:normAutofit/>
          </a:bodyPr>
          <a:p>
            <a:r>
              <a:rPr lang="en-US" sz="2400"/>
              <a:t>These are used to perform arithmetic/mathematical operations on operands.</a:t>
            </a:r>
            <a:endParaRPr lang="en-US" sz="2400"/>
          </a:p>
          <a:p>
            <a:r>
              <a:rPr lang="en-US" sz="2400" b="1" u="sng"/>
              <a:t>Addition</a:t>
            </a:r>
            <a:r>
              <a:rPr lang="en-US" sz="2400" u="sng"/>
              <a:t>:</a:t>
            </a:r>
            <a:r>
              <a:rPr lang="en-US" sz="2400"/>
              <a:t> ‘+‘ operator is used to add the values of the two operands</a:t>
            </a:r>
            <a:endParaRPr lang="en-US" sz="2400"/>
          </a:p>
          <a:p>
            <a:r>
              <a:rPr lang="en-US" sz="2400" b="1" u="sng"/>
              <a:t>Subtraction</a:t>
            </a:r>
            <a:r>
              <a:rPr lang="en-US" sz="2400" u="sng"/>
              <a:t>:</a:t>
            </a:r>
            <a:r>
              <a:rPr lang="en-US" sz="2400"/>
              <a:t> ‘–‘ operator is used to subtract right hand operand from left hand operand.</a:t>
            </a:r>
            <a:endParaRPr lang="en-US" sz="2400"/>
          </a:p>
          <a:p>
            <a:r>
              <a:rPr lang="en-US" sz="2400" b="1" u="sng"/>
              <a:t>Multiplication</a:t>
            </a:r>
            <a:r>
              <a:rPr lang="en-US" sz="2400"/>
              <a:t>: ‘*‘ operator is used to multiplies the value on either side of the operator.</a:t>
            </a:r>
            <a:endParaRPr lang="en-US" sz="2400"/>
          </a:p>
          <a:p>
            <a:r>
              <a:rPr lang="en-US" sz="2400" b="1" u="sng"/>
              <a:t>Division Operator</a:t>
            </a:r>
            <a:r>
              <a:rPr lang="en-US" sz="2400"/>
              <a:t>: ‘/‘ operator returns the remainder when first operand is divided by the second</a:t>
            </a:r>
            <a:endParaRPr lang="en-US" sz="2400"/>
          </a:p>
          <a:p>
            <a:r>
              <a:rPr lang="en-US" sz="2400" b="1" u="sng"/>
              <a:t>Modulus Operator</a:t>
            </a:r>
            <a:r>
              <a:rPr lang="en-US" sz="2400"/>
              <a:t>: ‘%‘ operator is used to divide left hand operand from right operand and returns remainder</a:t>
            </a:r>
            <a:endParaRPr lang="en-US" sz="2400"/>
          </a:p>
          <a:p>
            <a:r>
              <a:rPr lang="en-US" sz="2400" b="1" u="sng"/>
              <a:t>Exponent Operator</a:t>
            </a:r>
            <a:r>
              <a:rPr lang="en-US" sz="2400"/>
              <a:t>: ‘**‘ operator is used to perform the exponential(power) calculation on operands</a:t>
            </a:r>
            <a:endParaRPr lang="en-US" sz="2400"/>
          </a:p>
          <a:p>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Arithmetic Operators Example:</a:t>
            </a:r>
            <a:endParaRPr lang="en-US"/>
          </a:p>
        </p:txBody>
      </p:sp>
      <p:pic>
        <p:nvPicPr>
          <p:cNvPr id="4" name="Content Placeholder 3"/>
          <p:cNvPicPr>
            <a:picLocks noChangeAspect="1"/>
          </p:cNvPicPr>
          <p:nvPr>
            <p:ph sz="half" idx="1"/>
          </p:nvPr>
        </p:nvPicPr>
        <p:blipFill>
          <a:blip r:embed="rId1"/>
          <a:srcRect l="8935" t="31067" r="58273" b="31096"/>
          <a:stretch>
            <a:fillRect/>
          </a:stretch>
        </p:blipFill>
        <p:spPr>
          <a:xfrm>
            <a:off x="838200" y="1825625"/>
            <a:ext cx="5132070" cy="3580765"/>
          </a:xfrm>
          <a:prstGeom prst="rect">
            <a:avLst/>
          </a:prstGeom>
        </p:spPr>
      </p:pic>
      <p:sp>
        <p:nvSpPr>
          <p:cNvPr id="8" name="Content Placeholder 7"/>
          <p:cNvSpPr/>
          <p:nvPr>
            <p:ph sz="half" idx="2"/>
          </p:nvPr>
        </p:nvSpPr>
        <p:spPr/>
        <p:txBody>
          <a:bodyPr/>
          <a:p>
            <a:pPr marL="0" indent="0">
              <a:buNone/>
            </a:pPr>
            <a:r>
              <a:rPr lang="en-US" u="sng"/>
              <a:t>Output:</a:t>
            </a:r>
            <a:endParaRPr lang="en-US" u="sng"/>
          </a:p>
          <a:p>
            <a:pPr marL="0" indent="0">
              <a:buNone/>
            </a:pPr>
            <a:r>
              <a:rPr lang="en-US"/>
              <a:t>Addition is: 14</a:t>
            </a:r>
            <a:endParaRPr lang="en-US"/>
          </a:p>
          <a:p>
            <a:pPr marL="0" indent="0">
              <a:buNone/>
            </a:pPr>
            <a:r>
              <a:rPr lang="en-US"/>
              <a:t>Subtraction is: 6</a:t>
            </a:r>
            <a:endParaRPr lang="en-US"/>
          </a:p>
          <a:p>
            <a:pPr marL="0" indent="0">
              <a:buNone/>
            </a:pPr>
            <a:r>
              <a:rPr lang="en-US"/>
              <a:t>Multiplication is: 40</a:t>
            </a:r>
            <a:endParaRPr lang="en-US"/>
          </a:p>
          <a:p>
            <a:pPr marL="0" indent="0">
              <a:buNone/>
            </a:pPr>
            <a:r>
              <a:rPr lang="en-US"/>
              <a:t>Division is: 2.5</a:t>
            </a:r>
            <a:endParaRPr lang="en-US"/>
          </a:p>
          <a:p>
            <a:pPr marL="0" indent="0">
              <a:buNone/>
            </a:pPr>
            <a:r>
              <a:rPr lang="en-US"/>
              <a:t>Modulus is: 2</a:t>
            </a:r>
            <a:endParaRPr lang="en-US"/>
          </a:p>
          <a:p>
            <a:pPr marL="0" indent="0">
              <a:buNone/>
            </a:pPr>
            <a:r>
              <a:rPr lang="en-US"/>
              <a:t>Exponent is: 10000</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pPr algn="ctr"/>
            <a:r>
              <a:rPr lang="en-US">
                <a:sym typeface="+mn-ea"/>
              </a:rPr>
              <a:t>1.Basics</a:t>
            </a:r>
            <a:endParaRPr lang="en-US"/>
          </a:p>
        </p:txBody>
      </p:sp>
      <p:sp>
        <p:nvSpPr>
          <p:cNvPr id="3" name="Content Placeholder 2"/>
          <p:cNvSpPr>
            <a:spLocks noGrp="1"/>
          </p:cNvSpPr>
          <p:nvPr>
            <p:ph idx="1"/>
          </p:nvPr>
        </p:nvSpPr>
        <p:spPr>
          <a:xfrm>
            <a:off x="838200" y="1825625"/>
            <a:ext cx="10515600" cy="3143250"/>
          </a:xfrm>
        </p:spPr>
        <p:txBody>
          <a:bodyPr>
            <a:normAutofit fontScale="80000"/>
          </a:bodyPr>
          <a:p>
            <a:r>
              <a:rPr lang="en-US"/>
              <a:t>Introduction to Perl</a:t>
            </a:r>
            <a:endParaRPr lang="en-US"/>
          </a:p>
          <a:p>
            <a:r>
              <a:rPr lang="en-US"/>
              <a:t>Advantages of Perl</a:t>
            </a:r>
            <a:endParaRPr lang="en-US"/>
          </a:p>
          <a:p>
            <a:r>
              <a:rPr lang="en-US">
                <a:sym typeface="+mn-ea"/>
              </a:rPr>
              <a:t>Applications of Perl</a:t>
            </a:r>
            <a:endParaRPr lang="en-US"/>
          </a:p>
          <a:p>
            <a:r>
              <a:rPr lang="en-US"/>
              <a:t>Installation and Environment Setup(Linux &amp; Windows)</a:t>
            </a:r>
            <a:endParaRPr lang="en-US"/>
          </a:p>
          <a:p>
            <a:r>
              <a:rPr lang="en-US"/>
              <a:t>Syntax of a Perl Program</a:t>
            </a:r>
            <a:endParaRPr lang="en-US"/>
          </a:p>
          <a:p>
            <a:r>
              <a:rPr lang="en-US"/>
              <a:t>Hello World Program in Perl</a:t>
            </a:r>
            <a:endParaRPr lang="en-US"/>
          </a:p>
          <a:p>
            <a:r>
              <a:rPr lang="en-US">
                <a:sym typeface="+mn-ea"/>
              </a:rPr>
              <a:t>How to Run a Perl Program</a:t>
            </a:r>
            <a:endParaRPr 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Relational Operators</a:t>
            </a:r>
            <a:endParaRPr lang="en-US"/>
          </a:p>
        </p:txBody>
      </p:sp>
      <p:sp>
        <p:nvSpPr>
          <p:cNvPr id="3" name="Content Placeholder 2"/>
          <p:cNvSpPr>
            <a:spLocks noGrp="1"/>
          </p:cNvSpPr>
          <p:nvPr>
            <p:ph idx="1"/>
          </p:nvPr>
        </p:nvSpPr>
        <p:spPr>
          <a:xfrm>
            <a:off x="838200" y="1388745"/>
            <a:ext cx="10515600" cy="4788535"/>
          </a:xfrm>
        </p:spPr>
        <p:txBody>
          <a:bodyPr>
            <a:noAutofit/>
          </a:bodyPr>
          <a:p>
            <a:pPr marL="0" indent="0">
              <a:buNone/>
            </a:pPr>
            <a:r>
              <a:rPr lang="en-US" sz="2000"/>
              <a:t>Relational operators are used for comparison of two values. These operators will return either 1(true) or nothing(i.e. 0(false)). </a:t>
            </a:r>
            <a:endParaRPr lang="en-US" sz="2000"/>
          </a:p>
          <a:p>
            <a:r>
              <a:rPr lang="en-US" sz="2000" b="1" u="sng"/>
              <a:t>Equal To Operator:</a:t>
            </a:r>
            <a:r>
              <a:rPr lang="en-US" sz="2000"/>
              <a:t> ‘==’ Check if two values are equal or not. If equals then return 1 otherwise return nothing.</a:t>
            </a:r>
            <a:endParaRPr lang="en-US" sz="2000"/>
          </a:p>
          <a:p>
            <a:r>
              <a:rPr lang="en-US" sz="2000" b="1" u="sng"/>
              <a:t>Not equal To Operator</a:t>
            </a:r>
            <a:r>
              <a:rPr lang="en-US" sz="2000"/>
              <a:t>: ‘!=’ Check if the two values are equal or not. If not equal then returns 1 otherwise returns nothing.</a:t>
            </a:r>
            <a:endParaRPr lang="en-US" sz="2000"/>
          </a:p>
          <a:p>
            <a:r>
              <a:rPr lang="en-US" sz="2000" b="1" u="sng"/>
              <a:t>Comparison of equal to Operator</a:t>
            </a:r>
            <a:r>
              <a:rPr lang="en-US" sz="2000"/>
              <a:t>: ‘&lt; = &gt;’ If left operand is less than right then returns -1, if equal returns 0 else returns 1.</a:t>
            </a:r>
            <a:endParaRPr lang="en-US" sz="2000"/>
          </a:p>
          <a:p>
            <a:r>
              <a:rPr lang="en-US" sz="2000" b="1" u="sng"/>
              <a:t>Greater than Operator</a:t>
            </a:r>
            <a:r>
              <a:rPr lang="en-US" sz="2000"/>
              <a:t>: ‘&gt;’ If left operand is greater than right returns 1 else returns nothing.</a:t>
            </a:r>
            <a:endParaRPr lang="en-US" sz="2000"/>
          </a:p>
          <a:p>
            <a:r>
              <a:rPr lang="en-US" sz="2000" b="1" u="sng"/>
              <a:t>Less than Operator</a:t>
            </a:r>
            <a:r>
              <a:rPr lang="en-US" sz="2000"/>
              <a:t>: ‘&lt;' If left operand is lesser than right returns 1 else returns nothing.</a:t>
            </a:r>
            <a:endParaRPr lang="en-US" sz="2000"/>
          </a:p>
          <a:p>
            <a:r>
              <a:rPr lang="en-US" sz="2000" b="1" u="sng"/>
              <a:t>Greater than equal to Operator</a:t>
            </a:r>
            <a:r>
              <a:rPr lang="en-US" sz="2000"/>
              <a:t>: ‘&gt;=’ If left operand is greater than or equal to right returns 1 else returns nothing.</a:t>
            </a:r>
            <a:endParaRPr lang="en-US" sz="2000"/>
          </a:p>
          <a:p>
            <a:r>
              <a:rPr lang="en-US" sz="2000" b="1" u="sng"/>
              <a:t>Less than equal to Operator</a:t>
            </a:r>
            <a:r>
              <a:rPr lang="en-US" sz="2000"/>
              <a:t>: ‘&lt;=' If left operand is lesser than or equal to right returns 1 else returns nothing.</a:t>
            </a:r>
            <a:endParaRPr lang="en-US"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Relational Operators Cont..</a:t>
            </a:r>
            <a:endParaRPr lang="en-US"/>
          </a:p>
        </p:txBody>
      </p:sp>
      <p:pic>
        <p:nvPicPr>
          <p:cNvPr id="6" name="Content Placeholder 5"/>
          <p:cNvPicPr>
            <a:picLocks noChangeAspect="1"/>
          </p:cNvPicPr>
          <p:nvPr>
            <p:ph idx="1"/>
          </p:nvPr>
        </p:nvPicPr>
        <p:blipFill>
          <a:blip r:embed="rId1"/>
          <a:srcRect l="7015" t="24281" r="67845" b="9003"/>
          <a:stretch>
            <a:fillRect/>
          </a:stretch>
        </p:blipFill>
        <p:spPr>
          <a:xfrm>
            <a:off x="943610" y="1559560"/>
            <a:ext cx="3756660" cy="4739640"/>
          </a:xfrm>
          <a:prstGeom prst="rect">
            <a:avLst/>
          </a:prstGeom>
        </p:spPr>
      </p:pic>
      <p:sp>
        <p:nvSpPr>
          <p:cNvPr id="7" name="Content Placeholder 6"/>
          <p:cNvSpPr/>
          <p:nvPr>
            <p:ph sz="half" idx="2"/>
          </p:nvPr>
        </p:nvSpPr>
        <p:spPr>
          <a:xfrm>
            <a:off x="5643245" y="2073910"/>
            <a:ext cx="4708525" cy="4028440"/>
          </a:xfrm>
        </p:spPr>
        <p:txBody>
          <a:bodyPr>
            <a:normAutofit/>
          </a:bodyPr>
          <a:p>
            <a:pPr marL="0" indent="0">
              <a:buNone/>
            </a:pPr>
            <a:r>
              <a:rPr lang="en-US" u="sng"/>
              <a:t>Output:</a:t>
            </a:r>
            <a:endParaRPr lang="en-US" u="sng"/>
          </a:p>
          <a:p>
            <a:pPr marL="0" indent="0">
              <a:buNone/>
            </a:pPr>
            <a:r>
              <a:rPr lang="en-US" sz="2000"/>
              <a:t>Equal To Operator is False</a:t>
            </a:r>
            <a:endParaRPr lang="en-US" sz="2000"/>
          </a:p>
          <a:p>
            <a:pPr marL="0" indent="0">
              <a:buNone/>
            </a:pPr>
            <a:r>
              <a:rPr lang="en-US" sz="2000"/>
              <a:t>Not Equal To Operator is True</a:t>
            </a:r>
            <a:endParaRPr lang="en-US" sz="2000"/>
          </a:p>
          <a:p>
            <a:pPr marL="0" indent="0">
              <a:buNone/>
            </a:pPr>
            <a:r>
              <a:rPr lang="en-US" sz="2000"/>
              <a:t>Greater Than Operator is False</a:t>
            </a:r>
            <a:endParaRPr lang="en-US"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8755"/>
            <a:ext cx="10515600" cy="826770"/>
          </a:xfrm>
        </p:spPr>
        <p:txBody>
          <a:bodyPr>
            <a:normAutofit fontScale="90000"/>
          </a:bodyPr>
          <a:p>
            <a:br>
              <a:rPr lang="en-US">
                <a:sym typeface="+mn-ea"/>
              </a:rPr>
            </a:br>
            <a:r>
              <a:rPr lang="en-US">
                <a:sym typeface="+mn-ea"/>
              </a:rPr>
              <a:t>Relational Operators Cont..</a:t>
            </a:r>
            <a:br>
              <a:rPr lang="en-US"/>
            </a:br>
            <a:endParaRPr lang="en-US"/>
          </a:p>
        </p:txBody>
      </p:sp>
      <p:pic>
        <p:nvPicPr>
          <p:cNvPr id="4" name="Content Placeholder 3"/>
          <p:cNvPicPr>
            <a:picLocks noChangeAspect="1"/>
          </p:cNvPicPr>
          <p:nvPr>
            <p:ph idx="1"/>
          </p:nvPr>
        </p:nvPicPr>
        <p:blipFill>
          <a:blip r:embed="rId1"/>
          <a:srcRect l="7212" t="18722" r="64531" b="6946"/>
          <a:stretch>
            <a:fillRect/>
          </a:stretch>
        </p:blipFill>
        <p:spPr>
          <a:xfrm>
            <a:off x="929005" y="1025525"/>
            <a:ext cx="3860800" cy="5710555"/>
          </a:xfrm>
          <a:prstGeom prst="rect">
            <a:avLst/>
          </a:prstGeom>
        </p:spPr>
      </p:pic>
      <p:sp>
        <p:nvSpPr>
          <p:cNvPr id="11" name="Content Placeholder 10"/>
          <p:cNvSpPr/>
          <p:nvPr>
            <p:ph sz="half" idx="2"/>
          </p:nvPr>
        </p:nvSpPr>
        <p:spPr>
          <a:xfrm>
            <a:off x="5748655" y="1169035"/>
            <a:ext cx="4678680" cy="2112645"/>
          </a:xfrm>
        </p:spPr>
        <p:txBody>
          <a:bodyPr>
            <a:normAutofit lnSpcReduction="10000"/>
          </a:bodyPr>
          <a:p>
            <a:pPr marL="0" indent="0">
              <a:buNone/>
            </a:pPr>
            <a:r>
              <a:rPr lang="en-US" u="sng"/>
              <a:t>Output:</a:t>
            </a:r>
            <a:endParaRPr lang="en-US" u="sng"/>
          </a:p>
          <a:p>
            <a:pPr marL="0" indent="0">
              <a:buNone/>
            </a:pPr>
            <a:r>
              <a:rPr lang="en-US" sz="2000"/>
              <a:t>Less Than Operator is True</a:t>
            </a:r>
            <a:endParaRPr lang="en-US" sz="2000"/>
          </a:p>
          <a:p>
            <a:pPr marL="0" indent="0">
              <a:buNone/>
            </a:pPr>
            <a:r>
              <a:rPr lang="en-US" sz="2000"/>
              <a:t>Greater Than Equal To Operator is False</a:t>
            </a:r>
            <a:endParaRPr lang="en-US" sz="2000"/>
          </a:p>
          <a:p>
            <a:pPr marL="0" indent="0">
              <a:buNone/>
            </a:pPr>
            <a:r>
              <a:rPr lang="en-US" sz="2000"/>
              <a:t>Less Than Equal To Operator is True</a:t>
            </a:r>
            <a:endParaRPr lang="en-US" sz="2000"/>
          </a:p>
          <a:p>
            <a:pPr marL="0" indent="0">
              <a:buNone/>
            </a:pPr>
            <a:r>
              <a:rPr lang="en-US" sz="2000"/>
              <a:t>Comparison of Operator is True</a:t>
            </a:r>
            <a:endParaRPr lang="en-US"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Logical Operators</a:t>
            </a:r>
            <a:endParaRPr lang="en-US"/>
          </a:p>
        </p:txBody>
      </p:sp>
      <p:sp>
        <p:nvSpPr>
          <p:cNvPr id="3" name="Content Placeholder 2"/>
          <p:cNvSpPr>
            <a:spLocks noGrp="1"/>
          </p:cNvSpPr>
          <p:nvPr>
            <p:ph idx="1"/>
          </p:nvPr>
        </p:nvSpPr>
        <p:spPr>
          <a:xfrm>
            <a:off x="838200" y="1479550"/>
            <a:ext cx="10515600" cy="4697730"/>
          </a:xfrm>
        </p:spPr>
        <p:txBody>
          <a:bodyPr>
            <a:normAutofit fontScale="90000"/>
          </a:bodyPr>
          <a:p>
            <a:pPr marL="0" indent="0">
              <a:buNone/>
            </a:pPr>
            <a:r>
              <a:rPr lang="en-US"/>
              <a:t>These operators are used to combine two or more conditions/constraints or to complement the evaluation of the original condition in consideration.</a:t>
            </a:r>
            <a:endParaRPr lang="en-US"/>
          </a:p>
          <a:p>
            <a:r>
              <a:rPr lang="en-US" b="1" u="sng"/>
              <a:t>Logical AND</a:t>
            </a:r>
            <a:r>
              <a:rPr lang="en-US"/>
              <a:t>: The ‘and’ operator returns true when both the conditions in consideration are satisfied. For example, $a and $b is true when both a and b both are true (i.e. non-zero). You can use also &amp;&amp;.</a:t>
            </a:r>
            <a:endParaRPr lang="en-US"/>
          </a:p>
          <a:p>
            <a:r>
              <a:rPr lang="en-US" b="1" u="sng"/>
              <a:t>Logical OR</a:t>
            </a:r>
            <a:r>
              <a:rPr lang="en-US"/>
              <a:t>: The ‘or’ operator returns true when one (or both) of the conditions in consideration is satisfied. For example, $a or $b is true if one of a or b is true (i.e. non-zero). Of course, it gives result “true” when both a and b are true. You can use also ||</a:t>
            </a:r>
            <a:endParaRPr lang="en-US"/>
          </a:p>
          <a:p>
            <a:r>
              <a:rPr lang="en-US" b="1" u="sng"/>
              <a:t>Logical NOT</a:t>
            </a:r>
            <a:r>
              <a:rPr lang="en-US"/>
              <a:t>: The ‘not’ operator will give 1 if the condition in consideration is satisfied. For example, not($d) is true if $d is 0.</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Logical Operators Cont..</a:t>
            </a:r>
            <a:endParaRPr lang="en-US"/>
          </a:p>
        </p:txBody>
      </p:sp>
      <p:pic>
        <p:nvPicPr>
          <p:cNvPr id="4" name="Content Placeholder 3"/>
          <p:cNvPicPr>
            <a:picLocks noChangeAspect="1"/>
          </p:cNvPicPr>
          <p:nvPr>
            <p:ph idx="1"/>
          </p:nvPr>
        </p:nvPicPr>
        <p:blipFill>
          <a:blip r:embed="rId1"/>
          <a:srcRect l="8885" t="31993" r="62252" b="23627"/>
          <a:stretch>
            <a:fillRect/>
          </a:stretch>
        </p:blipFill>
        <p:spPr>
          <a:xfrm>
            <a:off x="838200" y="2124710"/>
            <a:ext cx="4961890" cy="3177540"/>
          </a:xfrm>
          <a:prstGeom prst="rect">
            <a:avLst/>
          </a:prstGeom>
        </p:spPr>
      </p:pic>
      <p:sp>
        <p:nvSpPr>
          <p:cNvPr id="11" name="Content Placeholder 10"/>
          <p:cNvSpPr/>
          <p:nvPr>
            <p:ph sz="half" idx="2"/>
          </p:nvPr>
        </p:nvSpPr>
        <p:spPr>
          <a:xfrm>
            <a:off x="5800090" y="2270760"/>
            <a:ext cx="4678680" cy="2112645"/>
          </a:xfrm>
        </p:spPr>
        <p:txBody>
          <a:bodyPr>
            <a:normAutofit lnSpcReduction="10000"/>
          </a:bodyPr>
          <a:p>
            <a:pPr marL="0" indent="0">
              <a:buNone/>
            </a:pPr>
            <a:r>
              <a:rPr lang="en-US" u="sng"/>
              <a:t>Output:</a:t>
            </a:r>
            <a:endParaRPr lang="en-US" u="sng"/>
          </a:p>
          <a:p>
            <a:pPr marL="0" indent="0">
              <a:buNone/>
            </a:pPr>
            <a:r>
              <a:rPr lang="en-US" sz="2000"/>
              <a:t>AND Operator: false</a:t>
            </a:r>
            <a:endParaRPr lang="en-US" sz="2000"/>
          </a:p>
          <a:p>
            <a:pPr marL="0" indent="0">
              <a:buNone/>
            </a:pPr>
            <a:r>
              <a:rPr lang="en-US" sz="2000"/>
              <a:t>OR Operator: true</a:t>
            </a:r>
            <a:endParaRPr lang="en-US" sz="2000"/>
          </a:p>
          <a:p>
            <a:pPr marL="0" indent="0">
              <a:buNone/>
            </a:pPr>
            <a:r>
              <a:rPr lang="en-US" sz="2000"/>
              <a:t>NOT Operator: 1</a:t>
            </a:r>
            <a:endParaRPr lang="en-US"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28040"/>
          </a:xfrm>
        </p:spPr>
        <p:txBody>
          <a:bodyPr/>
          <a:p>
            <a:r>
              <a:rPr lang="en-US"/>
              <a:t>Bitwise Operators</a:t>
            </a:r>
            <a:endParaRPr lang="en-US"/>
          </a:p>
        </p:txBody>
      </p:sp>
      <p:sp>
        <p:nvSpPr>
          <p:cNvPr id="3" name="Content Placeholder 2"/>
          <p:cNvSpPr>
            <a:spLocks noGrp="1"/>
          </p:cNvSpPr>
          <p:nvPr>
            <p:ph idx="1"/>
          </p:nvPr>
        </p:nvSpPr>
        <p:spPr>
          <a:xfrm>
            <a:off x="838200" y="1192530"/>
            <a:ext cx="10515600" cy="4984750"/>
          </a:xfrm>
        </p:spPr>
        <p:txBody>
          <a:bodyPr>
            <a:normAutofit/>
          </a:bodyPr>
          <a:p>
            <a:pPr marL="0" indent="0">
              <a:buNone/>
            </a:pPr>
            <a:r>
              <a:rPr lang="en-US"/>
              <a:t>These operators are used to perform the bitwise operation.</a:t>
            </a:r>
            <a:endParaRPr lang="en-US"/>
          </a:p>
          <a:p>
            <a:r>
              <a:rPr lang="en-US"/>
              <a:t> It will first convert the number into bits and perform the bit-level operation on the operands.</a:t>
            </a:r>
            <a:endParaRPr lang="en-US"/>
          </a:p>
          <a:p>
            <a:r>
              <a:rPr lang="en-US" b="1"/>
              <a:t>&amp; (bitwise AND)</a:t>
            </a:r>
            <a:r>
              <a:rPr lang="en-US"/>
              <a:t> Takes two numbers as operands and does AND on every bit of two numbers. The result of AND is 1 only if both bits are 1</a:t>
            </a:r>
            <a:endParaRPr lang="en-US"/>
          </a:p>
          <a:p>
            <a:r>
              <a:rPr lang="en-US" b="1"/>
              <a:t>| (bitwise OR) </a:t>
            </a:r>
            <a:r>
              <a:rPr lang="en-US"/>
              <a:t>Takes two numbers as operands and does OR on every bit of two numbers. The result of OR is 1 any of the two bits is 1</a:t>
            </a:r>
            <a:endParaRPr lang="en-US"/>
          </a:p>
          <a:p>
            <a:r>
              <a:rPr lang="en-US" b="1"/>
              <a:t>^ (bitwise XOR)</a:t>
            </a:r>
            <a:r>
              <a:rPr lang="en-US"/>
              <a:t> Takes two numbers as operands and does XOR on every bit of two numbers. The result of XOR is 1 if the two bits are different.</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Bitwise Operators Cont..</a:t>
            </a:r>
            <a:endParaRPr lang="en-US"/>
          </a:p>
        </p:txBody>
      </p:sp>
      <p:sp>
        <p:nvSpPr>
          <p:cNvPr id="3" name="Content Placeholder 2"/>
          <p:cNvSpPr>
            <a:spLocks noGrp="1"/>
          </p:cNvSpPr>
          <p:nvPr>
            <p:ph idx="1"/>
          </p:nvPr>
        </p:nvSpPr>
        <p:spPr/>
        <p:txBody>
          <a:bodyPr>
            <a:normAutofit lnSpcReduction="10000"/>
          </a:bodyPr>
          <a:p>
            <a:r>
              <a:rPr lang="en-US" b="1">
                <a:sym typeface="+mn-ea"/>
              </a:rPr>
              <a:t>~ (Complement Operator)</a:t>
            </a:r>
            <a:r>
              <a:rPr lang="en-US">
                <a:sym typeface="+mn-ea"/>
              </a:rPr>
              <a:t> This is unary operator act as flipping bits. It’s work is to reverse the bits and gives reuslt using 2’s complement form due to a signed binary number</a:t>
            </a:r>
            <a:endParaRPr lang="en-US"/>
          </a:p>
          <a:p>
            <a:r>
              <a:rPr lang="en-US" b="1">
                <a:sym typeface="+mn-ea"/>
              </a:rPr>
              <a:t>(&lt;&lt;) Binary Left Shift Operator</a:t>
            </a:r>
            <a:r>
              <a:rPr lang="en-US">
                <a:sym typeface="+mn-ea"/>
              </a:rPr>
              <a:t> will takes two numbers, left shifts the bits of the first operand, the second operand decides the number of places to shift. It performs multiplication of the left operand by the number of times spthe ecified by right operand.</a:t>
            </a:r>
            <a:endParaRPr lang="en-US"/>
          </a:p>
          <a:p>
            <a:r>
              <a:rPr lang="en-US" b="1">
                <a:sym typeface="+mn-ea"/>
              </a:rPr>
              <a:t>(&gt;&gt;)Binary Right Shift Operator</a:t>
            </a:r>
            <a:r>
              <a:rPr lang="en-US">
                <a:sym typeface="+mn-ea"/>
              </a:rPr>
              <a:t> will take two numbers, right shifts the bits of the first operand, the second operand decides the number of places to shift. It performs division of the left operand by the number of times specified by right operand.</a:t>
            </a:r>
            <a:endParaRPr lang="en-US"/>
          </a:p>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57580"/>
          </a:xfrm>
        </p:spPr>
        <p:txBody>
          <a:bodyPr/>
          <a:p>
            <a:r>
              <a:rPr lang="en-US">
                <a:sym typeface="+mn-ea"/>
              </a:rPr>
              <a:t>Bitwise Operators Program</a:t>
            </a:r>
            <a:endParaRPr lang="en-US"/>
          </a:p>
        </p:txBody>
      </p:sp>
      <p:pic>
        <p:nvPicPr>
          <p:cNvPr id="4" name="Content Placeholder 3"/>
          <p:cNvPicPr>
            <a:picLocks noChangeAspect="1"/>
          </p:cNvPicPr>
          <p:nvPr>
            <p:ph idx="1"/>
          </p:nvPr>
        </p:nvPicPr>
        <p:blipFill>
          <a:blip r:embed="rId1"/>
          <a:srcRect l="2732" t="26577" r="65310" b="5545"/>
          <a:stretch>
            <a:fillRect/>
          </a:stretch>
        </p:blipFill>
        <p:spPr>
          <a:xfrm>
            <a:off x="1080135" y="1367790"/>
            <a:ext cx="4466590" cy="5334635"/>
          </a:xfrm>
          <a:prstGeom prst="rect">
            <a:avLst/>
          </a:prstGeom>
        </p:spPr>
      </p:pic>
      <p:sp>
        <p:nvSpPr>
          <p:cNvPr id="11" name="Content Placeholder 10"/>
          <p:cNvSpPr/>
          <p:nvPr>
            <p:ph sz="half" idx="2"/>
          </p:nvPr>
        </p:nvSpPr>
        <p:spPr>
          <a:xfrm>
            <a:off x="5800090" y="2270760"/>
            <a:ext cx="5387975" cy="3606165"/>
          </a:xfrm>
        </p:spPr>
        <p:txBody>
          <a:bodyPr>
            <a:normAutofit/>
          </a:bodyPr>
          <a:p>
            <a:pPr marL="0" indent="0">
              <a:buNone/>
            </a:pPr>
            <a:r>
              <a:rPr lang="en-US" u="sng"/>
              <a:t>Output:</a:t>
            </a:r>
            <a:endParaRPr lang="en-US" u="sng"/>
          </a:p>
          <a:p>
            <a:pPr marL="0" indent="0">
              <a:buNone/>
            </a:pPr>
            <a:r>
              <a:rPr lang="en-US" sz="2000"/>
              <a:t>Bitwise AND: 0</a:t>
            </a:r>
            <a:endParaRPr lang="en-US" sz="2000"/>
          </a:p>
          <a:p>
            <a:pPr marL="0" indent="0">
              <a:buNone/>
            </a:pPr>
            <a:r>
              <a:rPr lang="en-US" sz="2000"/>
              <a:t>Bitwise OR: 82</a:t>
            </a:r>
            <a:endParaRPr lang="en-US" sz="2000"/>
          </a:p>
          <a:p>
            <a:pPr marL="0" indent="0">
              <a:buNone/>
            </a:pPr>
            <a:r>
              <a:rPr lang="en-US" sz="2000"/>
              <a:t>Bitwise XOR: 82</a:t>
            </a:r>
            <a:endParaRPr lang="en-US" sz="2000"/>
          </a:p>
          <a:p>
            <a:pPr marL="0" indent="0">
              <a:buNone/>
            </a:pPr>
            <a:r>
              <a:rPr lang="en-US" sz="2000"/>
              <a:t>Bitwise Complement: -81</a:t>
            </a:r>
            <a:endParaRPr lang="en-US" sz="2000"/>
          </a:p>
          <a:p>
            <a:pPr marL="0" indent="0">
              <a:buNone/>
            </a:pPr>
            <a:r>
              <a:rPr lang="en-US" sz="2000"/>
              <a:t>Bitwise Left Shift: 320</a:t>
            </a:r>
            <a:endParaRPr lang="en-US" sz="2000"/>
          </a:p>
          <a:p>
            <a:pPr marL="0" indent="0">
              <a:buNone/>
            </a:pPr>
            <a:r>
              <a:rPr lang="en-US" sz="2000"/>
              <a:t>Bitwise Right Shift: 20</a:t>
            </a:r>
            <a:endParaRPr lang="en-US"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Assignment Operators</a:t>
            </a:r>
            <a:endParaRPr lang="en-US"/>
          </a:p>
        </p:txBody>
      </p:sp>
      <p:sp>
        <p:nvSpPr>
          <p:cNvPr id="3" name="Content Placeholder 2"/>
          <p:cNvSpPr>
            <a:spLocks noGrp="1"/>
          </p:cNvSpPr>
          <p:nvPr>
            <p:ph idx="1"/>
          </p:nvPr>
        </p:nvSpPr>
        <p:spPr>
          <a:xfrm>
            <a:off x="838200" y="1403350"/>
            <a:ext cx="10515600" cy="4773930"/>
          </a:xfrm>
        </p:spPr>
        <p:txBody>
          <a:bodyPr>
            <a:normAutofit fontScale="90000"/>
          </a:bodyPr>
          <a:p>
            <a:pPr marL="0" indent="0">
              <a:buNone/>
            </a:pPr>
            <a:r>
              <a:rPr lang="en-US"/>
              <a:t>Assignment operators are used to assigning a value to a variable.</a:t>
            </a:r>
            <a:endParaRPr lang="en-US"/>
          </a:p>
          <a:p>
            <a:pPr marL="0" indent="0">
              <a:buNone/>
            </a:pPr>
            <a:r>
              <a:rPr lang="en-US"/>
              <a:t> The left side operand of the assignment operator is a variable and right side operand of the assignment operator is a value.</a:t>
            </a:r>
            <a:endParaRPr lang="en-US"/>
          </a:p>
          <a:p>
            <a:r>
              <a:rPr lang="en-US" b="1" u="sng"/>
              <a:t>“=”(Simple Assignment)</a:t>
            </a:r>
            <a:r>
              <a:rPr lang="en-US"/>
              <a:t> : This is the simplest assignment operator. This operator is used to assign the value on the right to the variable on the left.</a:t>
            </a:r>
            <a:endParaRPr lang="en-US"/>
          </a:p>
          <a:p>
            <a:r>
              <a:rPr lang="en-US" b="1" u="sng"/>
              <a:t>“+=”(Add Assignment)</a:t>
            </a:r>
            <a:r>
              <a:rPr lang="en-US"/>
              <a:t> : This operator is combination of ‘+’ and ‘=’ operators. This operator first adds the current value of the variable on left to the value on the right and then assigns the result to the variable on the left.</a:t>
            </a:r>
            <a:endParaRPr lang="en-US"/>
          </a:p>
          <a:p>
            <a:r>
              <a:rPr lang="en-US" b="1" u="sng"/>
              <a:t>“-=”(Subtract Assignment)</a:t>
            </a:r>
            <a:r>
              <a:rPr lang="en-US"/>
              <a:t> : This operator is combination of ‘-‘ and ‘=’ operators. This operator first subtracts the current value of the variable on left from the value on the right and then assigns the result to the variable on the left.</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7730"/>
          </a:xfrm>
        </p:spPr>
        <p:txBody>
          <a:bodyPr>
            <a:normAutofit/>
          </a:bodyPr>
          <a:p>
            <a:r>
              <a:rPr lang="en-US">
                <a:sym typeface="+mn-ea"/>
              </a:rPr>
              <a:t>Assignment Operators</a:t>
            </a:r>
            <a:endParaRPr lang="en-US"/>
          </a:p>
        </p:txBody>
      </p:sp>
      <p:sp>
        <p:nvSpPr>
          <p:cNvPr id="3" name="Content Placeholder 2"/>
          <p:cNvSpPr>
            <a:spLocks noGrp="1"/>
          </p:cNvSpPr>
          <p:nvPr>
            <p:ph idx="1"/>
          </p:nvPr>
        </p:nvSpPr>
        <p:spPr>
          <a:xfrm>
            <a:off x="838200" y="1252855"/>
            <a:ext cx="10515600" cy="4924425"/>
          </a:xfrm>
        </p:spPr>
        <p:txBody>
          <a:bodyPr>
            <a:normAutofit fontScale="90000" lnSpcReduction="10000"/>
          </a:bodyPr>
          <a:p>
            <a:r>
              <a:rPr lang="en-US" b="1" u="sng"/>
              <a:t>“*=”(Multiply Assignment)</a:t>
            </a:r>
            <a:r>
              <a:rPr lang="en-US"/>
              <a:t> : This operator is combination of ‘*’ and ‘=’ operators. This operator first multiplies the current value of the variable on left to the value on the right and then assigns the result to the variable on the left.</a:t>
            </a:r>
            <a:endParaRPr lang="en-US"/>
          </a:p>
          <a:p>
            <a:r>
              <a:rPr lang="en-US" b="1" u="sng"/>
              <a:t>“/=”(Division Assignment)</a:t>
            </a:r>
            <a:r>
              <a:rPr lang="en-US"/>
              <a:t> : This operator is combination of ‘/’ and ‘=’ operators. This operator first divides the current value of the variable on left by the value on the right and then assigns the result to the variable on the left.</a:t>
            </a:r>
            <a:endParaRPr lang="en-US"/>
          </a:p>
          <a:p>
            <a:r>
              <a:rPr lang="en-US" b="1" u="sng"/>
              <a:t>“%=”(Modulus Assignment)</a:t>
            </a:r>
            <a:r>
              <a:rPr lang="en-US"/>
              <a:t> : This operator is combination of ‘%’ and ‘=’ operators. This operator first modulo the current value of the variable on left by the value on the right and then assigns the result to the variable on the left.</a:t>
            </a:r>
            <a:endParaRPr lang="en-US"/>
          </a:p>
          <a:p>
            <a:r>
              <a:rPr lang="en-US" b="1" u="sng"/>
              <a:t>“**=”(Exponent Assignment) </a:t>
            </a:r>
            <a:r>
              <a:rPr lang="en-US"/>
              <a:t>: This operator is combination of ‘**’ and ‘=’ operators. This operator first exponent the current value of the variable on left by the value on the right and then assigns the result to the variable on the left.</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Introduction to Perl</a:t>
            </a:r>
            <a:endParaRPr lang="en-US"/>
          </a:p>
        </p:txBody>
      </p:sp>
      <p:sp>
        <p:nvSpPr>
          <p:cNvPr id="3" name="Content Placeholder 2"/>
          <p:cNvSpPr>
            <a:spLocks noGrp="1"/>
          </p:cNvSpPr>
          <p:nvPr>
            <p:ph idx="1"/>
          </p:nvPr>
        </p:nvSpPr>
        <p:spPr/>
        <p:txBody>
          <a:bodyPr/>
          <a:p>
            <a:r>
              <a:rPr lang="en-US"/>
              <a:t>Perl(Practical Extraction and Reporting Language) is a general-purpose, high level interpreted and dynamic programming language. </a:t>
            </a:r>
            <a:endParaRPr lang="en-US"/>
          </a:p>
          <a:p>
            <a:r>
              <a:rPr lang="en-US"/>
              <a:t>At the beginning level, Perl was developed only for the system management and text handling but in later versions, Perl got the ability to handle regular expressions, and network sockets, etc. </a:t>
            </a:r>
            <a:endParaRPr lang="en-US"/>
          </a:p>
          <a:p>
            <a:r>
              <a:rPr lang="en-US"/>
              <a:t>In present Perl is popular for its ability to handling the Regex(Regular Expressions).</a:t>
            </a:r>
            <a:endParaRPr lang="en-US"/>
          </a:p>
          <a:p>
            <a:r>
              <a:rPr lang="en-US"/>
              <a:t>Perl supports both the procedural and Object-Oriented programming.</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13435"/>
          </a:xfrm>
        </p:spPr>
        <p:txBody>
          <a:bodyPr>
            <a:normAutofit/>
          </a:bodyPr>
          <a:p>
            <a:r>
              <a:rPr lang="en-US">
                <a:sym typeface="+mn-ea"/>
              </a:rPr>
              <a:t>Assignment Operators Cont..</a:t>
            </a:r>
            <a:endParaRPr lang="en-US"/>
          </a:p>
        </p:txBody>
      </p:sp>
      <p:pic>
        <p:nvPicPr>
          <p:cNvPr id="4" name="Content Placeholder 3"/>
          <p:cNvPicPr>
            <a:picLocks noChangeAspect="1"/>
          </p:cNvPicPr>
          <p:nvPr>
            <p:ph idx="1"/>
          </p:nvPr>
        </p:nvPicPr>
        <p:blipFill>
          <a:blip r:embed="rId1"/>
          <a:srcRect l="7795" t="19772" r="56039" b="15147"/>
          <a:stretch>
            <a:fillRect/>
          </a:stretch>
        </p:blipFill>
        <p:spPr>
          <a:xfrm>
            <a:off x="838200" y="1389380"/>
            <a:ext cx="4923155" cy="4981575"/>
          </a:xfrm>
          <a:prstGeom prst="rect">
            <a:avLst/>
          </a:prstGeom>
        </p:spPr>
      </p:pic>
      <p:sp>
        <p:nvSpPr>
          <p:cNvPr id="11" name="Content Placeholder 10"/>
          <p:cNvSpPr/>
          <p:nvPr>
            <p:ph sz="half" idx="2"/>
          </p:nvPr>
        </p:nvSpPr>
        <p:spPr>
          <a:xfrm>
            <a:off x="5860415" y="1389380"/>
            <a:ext cx="5387975" cy="3606165"/>
          </a:xfrm>
        </p:spPr>
        <p:txBody>
          <a:bodyPr>
            <a:normAutofit/>
          </a:bodyPr>
          <a:p>
            <a:pPr marL="0" indent="0">
              <a:buNone/>
            </a:pPr>
            <a:r>
              <a:rPr lang="en-US" u="sng"/>
              <a:t>Output:</a:t>
            </a:r>
            <a:endParaRPr lang="en-US" u="sng"/>
          </a:p>
          <a:p>
            <a:pPr marL="0" indent="0">
              <a:buNone/>
            </a:pPr>
            <a:r>
              <a:rPr lang="en-US" sz="2000"/>
              <a:t>Addition Assignment Operator: 13</a:t>
            </a:r>
            <a:endParaRPr lang="en-US" sz="2000"/>
          </a:p>
          <a:p>
            <a:pPr marL="0" indent="0">
              <a:buNone/>
            </a:pPr>
            <a:r>
              <a:rPr lang="en-US" sz="2000"/>
              <a:t>Subtractation Assignment Operator: 4</a:t>
            </a:r>
            <a:endParaRPr lang="en-US" sz="2000"/>
          </a:p>
          <a:p>
            <a:pPr marL="0" indent="0">
              <a:buNone/>
            </a:pPr>
            <a:r>
              <a:rPr lang="en-US" sz="2000"/>
              <a:t>Multiplication Assignment Operator: 32</a:t>
            </a:r>
            <a:endParaRPr lang="en-US" sz="2000"/>
          </a:p>
          <a:p>
            <a:pPr marL="0" indent="0">
              <a:buNone/>
            </a:pPr>
            <a:r>
              <a:rPr lang="en-US" sz="2000"/>
              <a:t>Division Assignment Operator: 2</a:t>
            </a:r>
            <a:endParaRPr lang="en-US" sz="2000"/>
          </a:p>
          <a:p>
            <a:pPr marL="0" indent="0">
              <a:buNone/>
            </a:pPr>
            <a:r>
              <a:rPr lang="en-US" sz="2000"/>
              <a:t>Modulo Assignment Operator: 3</a:t>
            </a:r>
            <a:endParaRPr lang="en-US" sz="2000"/>
          </a:p>
          <a:p>
            <a:pPr marL="0" indent="0">
              <a:buNone/>
            </a:pPr>
            <a:r>
              <a:rPr lang="en-US" sz="2000"/>
              <a:t>Exponent Assignment Operator: 4096</a:t>
            </a:r>
            <a:endParaRPr lang="en-US"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Ternary Operator</a:t>
            </a:r>
            <a:endParaRPr lang="en-US"/>
          </a:p>
        </p:txBody>
      </p:sp>
      <p:sp>
        <p:nvSpPr>
          <p:cNvPr id="3" name="Content Placeholder 2"/>
          <p:cNvSpPr>
            <a:spLocks noGrp="1"/>
          </p:cNvSpPr>
          <p:nvPr>
            <p:ph sz="half" idx="1"/>
          </p:nvPr>
        </p:nvSpPr>
        <p:spPr/>
        <p:txBody>
          <a:bodyPr>
            <a:normAutofit lnSpcReduction="10000"/>
          </a:bodyPr>
          <a:p>
            <a:r>
              <a:rPr lang="en-US"/>
              <a:t>It is a conditional operator which is a shorthand version of if-else statement.</a:t>
            </a:r>
            <a:endParaRPr lang="en-US"/>
          </a:p>
          <a:p>
            <a:r>
              <a:rPr lang="en-US"/>
              <a:t> It has three operands and hence the name ternary.</a:t>
            </a:r>
            <a:endParaRPr lang="en-US"/>
          </a:p>
          <a:p>
            <a:pPr marL="0" indent="0">
              <a:buNone/>
            </a:pPr>
            <a:r>
              <a:rPr lang="en-US" u="sng"/>
              <a:t>Syntax</a:t>
            </a:r>
            <a:endParaRPr lang="en-US" u="sng"/>
          </a:p>
          <a:p>
            <a:pPr marL="0" indent="0">
              <a:buNone/>
            </a:pPr>
            <a:r>
              <a:rPr lang="en-US"/>
              <a:t> condition ? first_expression : second_expression;</a:t>
            </a:r>
            <a:endParaRPr lang="en-US"/>
          </a:p>
        </p:txBody>
      </p:sp>
      <p:pic>
        <p:nvPicPr>
          <p:cNvPr id="4" name="Content Placeholder 3"/>
          <p:cNvPicPr>
            <a:picLocks noChangeAspect="1"/>
          </p:cNvPicPr>
          <p:nvPr>
            <p:ph sz="half" idx="2"/>
          </p:nvPr>
        </p:nvPicPr>
        <p:blipFill>
          <a:blip r:embed="rId1"/>
          <a:srcRect l="7769" t="35230" r="64939" b="31088"/>
          <a:stretch>
            <a:fillRect/>
          </a:stretch>
        </p:blipFill>
        <p:spPr>
          <a:xfrm>
            <a:off x="6703060" y="1599565"/>
            <a:ext cx="4458970" cy="3093720"/>
          </a:xfrm>
          <a:prstGeom prst="rect">
            <a:avLst/>
          </a:prstGeom>
        </p:spPr>
      </p:pic>
      <p:sp>
        <p:nvSpPr>
          <p:cNvPr id="11" name="Content Placeholder 10"/>
          <p:cNvSpPr/>
          <p:nvPr/>
        </p:nvSpPr>
        <p:spPr>
          <a:xfrm>
            <a:off x="6703060" y="4949190"/>
            <a:ext cx="5177790" cy="83058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a:t>Output:</a:t>
            </a:r>
            <a:endParaRPr lang="en-US" u="sng"/>
          </a:p>
          <a:p>
            <a:pPr marL="0" indent="0">
              <a:buNone/>
            </a:pPr>
            <a:r>
              <a:rPr lang="en-US" sz="2000"/>
              <a:t>The Larger Number is: 10</a:t>
            </a:r>
            <a:endParaRPr lang="en-US" sz="2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13435"/>
          </a:xfrm>
        </p:spPr>
        <p:txBody>
          <a:bodyPr/>
          <a:p>
            <a:r>
              <a:rPr lang="en-US"/>
              <a:t>Operators Cont..</a:t>
            </a:r>
            <a:endParaRPr lang="en-US"/>
          </a:p>
        </p:txBody>
      </p:sp>
      <p:sp>
        <p:nvSpPr>
          <p:cNvPr id="3" name="Content Placeholder 2"/>
          <p:cNvSpPr>
            <a:spLocks noGrp="1"/>
          </p:cNvSpPr>
          <p:nvPr>
            <p:ph idx="1"/>
          </p:nvPr>
        </p:nvSpPr>
        <p:spPr>
          <a:xfrm>
            <a:off x="838200" y="1178560"/>
            <a:ext cx="10515600" cy="2538730"/>
          </a:xfrm>
        </p:spPr>
        <p:txBody>
          <a:bodyPr>
            <a:normAutofit lnSpcReduction="10000"/>
          </a:bodyPr>
          <a:p>
            <a:r>
              <a:rPr lang="en-US"/>
              <a:t>Quote Like Operators</a:t>
            </a:r>
            <a:endParaRPr lang="en-US"/>
          </a:p>
          <a:p>
            <a:r>
              <a:rPr lang="en-US"/>
              <a:t>String Manipulation Operators</a:t>
            </a:r>
            <a:endParaRPr lang="en-US"/>
          </a:p>
          <a:p>
            <a:r>
              <a:rPr lang="en-US"/>
              <a:t>Range Operator</a:t>
            </a:r>
            <a:endParaRPr lang="en-US"/>
          </a:p>
          <a:p>
            <a:r>
              <a:rPr lang="en-US"/>
              <a:t>Auto Increment &amp; Decrement Operator</a:t>
            </a:r>
            <a:endParaRPr lang="en-US"/>
          </a:p>
          <a:p>
            <a:r>
              <a:rPr lang="en-US"/>
              <a:t>Arrow Operator</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2460"/>
          </a:xfrm>
        </p:spPr>
        <p:txBody>
          <a:bodyPr>
            <a:normAutofit fontScale="90000"/>
          </a:bodyPr>
          <a:p>
            <a:r>
              <a:rPr lang="en-US">
                <a:sym typeface="+mn-ea"/>
              </a:rPr>
              <a:t>Quote-like Operators</a:t>
            </a:r>
            <a:endParaRPr lang="en-US"/>
          </a:p>
        </p:txBody>
      </p:sp>
      <p:sp>
        <p:nvSpPr>
          <p:cNvPr id="3" name="Content Placeholder 2"/>
          <p:cNvSpPr>
            <a:spLocks noGrp="1"/>
          </p:cNvSpPr>
          <p:nvPr>
            <p:ph idx="1"/>
          </p:nvPr>
        </p:nvSpPr>
        <p:spPr>
          <a:xfrm>
            <a:off x="838200" y="996950"/>
            <a:ext cx="10515600" cy="4456430"/>
          </a:xfrm>
        </p:spPr>
        <p:txBody>
          <a:bodyPr>
            <a:normAutofit lnSpcReduction="10000"/>
          </a:bodyPr>
          <a:p>
            <a:pPr marL="0" indent="0">
              <a:buNone/>
            </a:pPr>
            <a:endParaRPr lang="en-US"/>
          </a:p>
          <a:p>
            <a:pPr marL="0" indent="0">
              <a:buNone/>
            </a:pPr>
            <a:r>
              <a:rPr lang="en-US"/>
              <a:t>In these operators, {} will represent a pair of delimiters that user choose. In this category there are three operators as follows:</a:t>
            </a:r>
            <a:endParaRPr lang="en-US"/>
          </a:p>
          <a:p>
            <a:pPr marL="0" indent="0">
              <a:buNone/>
            </a:pPr>
            <a:endParaRPr lang="en-US"/>
          </a:p>
          <a:p>
            <a:pPr marL="514350" indent="-514350">
              <a:buAutoNum type="arabicPeriod"/>
            </a:pPr>
            <a:r>
              <a:rPr lang="en-US"/>
              <a:t>q{ } : It will encloses a string in single quotes(”) and cannot interpolate the string variable. For Example: q{geek} gives ‘geek’.</a:t>
            </a:r>
            <a:endParaRPr lang="en-US"/>
          </a:p>
          <a:p>
            <a:pPr marL="514350" indent="-514350">
              <a:buAutoNum type="arabicPeriod"/>
            </a:pPr>
            <a:r>
              <a:rPr lang="en-US"/>
              <a:t>qq{ }: It will encloses a string in double quotes(“”) and can interpolate the string variable. For Example: qq{geek} gives “geek”.</a:t>
            </a:r>
            <a:endParaRPr lang="en-US"/>
          </a:p>
          <a:p>
            <a:pPr marL="514350" indent="-514350">
              <a:buAutoNum type="arabicPeriod"/>
            </a:pPr>
            <a:r>
              <a:rPr lang="en-US"/>
              <a:t>qx{ } : It will encloses a string in invert quotes(“). For Example: qq{geek} gives `geek`.</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2460"/>
          </a:xfrm>
        </p:spPr>
        <p:txBody>
          <a:bodyPr>
            <a:normAutofit fontScale="90000"/>
          </a:bodyPr>
          <a:p>
            <a:r>
              <a:rPr lang="en-US">
                <a:sym typeface="+mn-ea"/>
              </a:rPr>
              <a:t>Quote-like Operators Cont..</a:t>
            </a:r>
            <a:endParaRPr lang="en-US"/>
          </a:p>
        </p:txBody>
      </p:sp>
      <p:pic>
        <p:nvPicPr>
          <p:cNvPr id="4" name="Content Placeholder 3"/>
          <p:cNvPicPr>
            <a:picLocks noChangeAspect="1"/>
          </p:cNvPicPr>
          <p:nvPr>
            <p:ph idx="1"/>
          </p:nvPr>
        </p:nvPicPr>
        <p:blipFill>
          <a:blip r:embed="rId1"/>
          <a:srcRect l="8652" t="20005" r="64531" b="10404"/>
          <a:stretch>
            <a:fillRect/>
          </a:stretch>
        </p:blipFill>
        <p:spPr>
          <a:xfrm>
            <a:off x="1103630" y="1214755"/>
            <a:ext cx="3867785" cy="5643245"/>
          </a:xfrm>
          <a:prstGeom prst="rect">
            <a:avLst/>
          </a:prstGeom>
        </p:spPr>
      </p:pic>
      <p:sp>
        <p:nvSpPr>
          <p:cNvPr id="5" name="Content Placeholder 2"/>
          <p:cNvSpPr>
            <a:spLocks noGrp="1"/>
          </p:cNvSpPr>
          <p:nvPr/>
        </p:nvSpPr>
        <p:spPr>
          <a:xfrm>
            <a:off x="5968365" y="1253490"/>
            <a:ext cx="5181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a:t>Output:</a:t>
            </a:r>
            <a:endParaRPr lang="en-US" u="sng"/>
          </a:p>
          <a:p>
            <a:pPr marL="0" indent="0">
              <a:buNone/>
            </a:pPr>
            <a:r>
              <a:rPr lang="en-US"/>
              <a:t>Value of g is = $g</a:t>
            </a:r>
            <a:endParaRPr lang="en-US"/>
          </a:p>
          <a:p>
            <a:pPr marL="0" indent="0">
              <a:buNone/>
            </a:pPr>
            <a:r>
              <a:rPr lang="en-US"/>
              <a:t>Value of g is = Geek</a:t>
            </a:r>
            <a:endParaRPr lang="en-US"/>
          </a:p>
          <a:p>
            <a:pPr marL="0" indent="0">
              <a:buNone/>
            </a:pPr>
            <a:r>
              <a:rPr lang="en-US"/>
              <a:t>Value of qx{date} = Sun Aug 12 14:19:43 UTC 2018</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07390"/>
          </a:xfrm>
        </p:spPr>
        <p:txBody>
          <a:bodyPr>
            <a:normAutofit fontScale="90000"/>
          </a:bodyPr>
          <a:p>
            <a:r>
              <a:rPr lang="en-US"/>
              <a:t>String Manipulation Operators</a:t>
            </a:r>
            <a:endParaRPr lang="en-US"/>
          </a:p>
        </p:txBody>
      </p:sp>
      <p:sp>
        <p:nvSpPr>
          <p:cNvPr id="3" name="Content Placeholder 2"/>
          <p:cNvSpPr>
            <a:spLocks noGrp="1"/>
          </p:cNvSpPr>
          <p:nvPr>
            <p:ph idx="1"/>
          </p:nvPr>
        </p:nvSpPr>
        <p:spPr>
          <a:xfrm>
            <a:off x="838200" y="1073150"/>
            <a:ext cx="10515600" cy="5104130"/>
          </a:xfrm>
        </p:spPr>
        <p:txBody>
          <a:bodyPr/>
          <a:p>
            <a:pPr marL="0" indent="0">
              <a:buNone/>
            </a:pPr>
            <a:r>
              <a:rPr lang="en-US"/>
              <a:t>String are scalar variables and start with ($) sign in Perl. The String is defined by the user within a single quote(”) or double quote(“”). There are different types of string operators in Perl, as follows:</a:t>
            </a:r>
            <a:endParaRPr lang="en-US"/>
          </a:p>
          <a:p>
            <a:r>
              <a:rPr lang="en-US" b="1" u="sng"/>
              <a:t>Concatenation Operator (.)</a:t>
            </a:r>
            <a:r>
              <a:rPr lang="en-US"/>
              <a:t> : Perl strings are concatenated with a Dot(.) symbol. The Dot(.) sign is used instead of (+) sign in Perl.</a:t>
            </a:r>
            <a:endParaRPr lang="en-US"/>
          </a:p>
          <a:p>
            <a:r>
              <a:rPr lang="en-US" b="1" u="sng"/>
              <a:t>Repetition Operator (x)</a:t>
            </a:r>
            <a:r>
              <a:rPr lang="en-US"/>
              <a:t>: The x operator accepts a string on its left-hand side and a number on its right-hand side. It will return the string on the left-hand side repeated as many times as the value on the right-hand side.</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37235"/>
          </a:xfrm>
        </p:spPr>
        <p:txBody>
          <a:bodyPr>
            <a:normAutofit fontScale="90000"/>
          </a:bodyPr>
          <a:p>
            <a:r>
              <a:rPr lang="en-US">
                <a:sym typeface="+mn-ea"/>
              </a:rPr>
              <a:t>String Manipulation Operators Cont..</a:t>
            </a:r>
            <a:endParaRPr lang="en-US"/>
          </a:p>
        </p:txBody>
      </p:sp>
      <p:pic>
        <p:nvPicPr>
          <p:cNvPr id="4" name="Content Placeholder 3"/>
          <p:cNvPicPr>
            <a:picLocks noChangeAspect="1"/>
          </p:cNvPicPr>
          <p:nvPr>
            <p:ph idx="1"/>
          </p:nvPr>
        </p:nvPicPr>
        <p:blipFill>
          <a:blip r:embed="rId1"/>
          <a:srcRect l="8937" t="21494" r="53421" b="6931"/>
          <a:stretch>
            <a:fillRect/>
          </a:stretch>
        </p:blipFill>
        <p:spPr>
          <a:xfrm>
            <a:off x="972820" y="1253490"/>
            <a:ext cx="4995545" cy="5341620"/>
          </a:xfrm>
          <a:prstGeom prst="rect">
            <a:avLst/>
          </a:prstGeom>
        </p:spPr>
      </p:pic>
      <p:sp>
        <p:nvSpPr>
          <p:cNvPr id="5" name="Content Placeholder 2"/>
          <p:cNvSpPr>
            <a:spLocks noGrp="1"/>
          </p:cNvSpPr>
          <p:nvPr/>
        </p:nvSpPr>
        <p:spPr>
          <a:xfrm>
            <a:off x="5968365" y="1253490"/>
            <a:ext cx="5181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a:t>Output:</a:t>
            </a:r>
            <a:endParaRPr lang="en-US" u="sng"/>
          </a:p>
          <a:p>
            <a:pPr marL="0" indent="0">
              <a:buNone/>
            </a:pPr>
            <a:r>
              <a:rPr lang="en-US" sz="2000"/>
              <a:t>Result of Concatenation Operator = GeeksforGeeks</a:t>
            </a:r>
            <a:endParaRPr lang="en-US" sz="2000"/>
          </a:p>
          <a:p>
            <a:pPr marL="0" indent="0">
              <a:buNone/>
            </a:pPr>
            <a:r>
              <a:rPr lang="en-US" sz="2000"/>
              <a:t>Result of Repetation Operator = GeeksforGeeks GeeksforGeeks GeeksforGeeks GeeksforGeeks </a:t>
            </a:r>
            <a:endParaRPr lang="en-US" sz="2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Range Operator(..)</a:t>
            </a:r>
            <a:endParaRPr lang="en-US"/>
          </a:p>
        </p:txBody>
      </p:sp>
      <p:sp>
        <p:nvSpPr>
          <p:cNvPr id="3" name="Content Placeholder 2"/>
          <p:cNvSpPr>
            <a:spLocks noGrp="1"/>
          </p:cNvSpPr>
          <p:nvPr>
            <p:ph sz="half" idx="1"/>
          </p:nvPr>
        </p:nvSpPr>
        <p:spPr/>
        <p:txBody>
          <a:bodyPr/>
          <a:p>
            <a:r>
              <a:rPr lang="en-US"/>
              <a:t>In Perl, range operator is used for creating the specified sequence range of specified elements. </a:t>
            </a:r>
            <a:endParaRPr lang="en-US"/>
          </a:p>
        </p:txBody>
      </p:sp>
      <p:pic>
        <p:nvPicPr>
          <p:cNvPr id="4" name="Content Placeholder 3"/>
          <p:cNvPicPr>
            <a:picLocks noChangeAspect="1"/>
          </p:cNvPicPr>
          <p:nvPr>
            <p:ph sz="half" idx="2"/>
          </p:nvPr>
        </p:nvPicPr>
        <p:blipFill>
          <a:blip r:embed="rId1"/>
          <a:srcRect l="8826" t="33682" r="64363" b="35230"/>
          <a:stretch>
            <a:fillRect/>
          </a:stretch>
        </p:blipFill>
        <p:spPr>
          <a:xfrm>
            <a:off x="6100445" y="1691005"/>
            <a:ext cx="5253355" cy="3424555"/>
          </a:xfrm>
          <a:prstGeom prst="rect">
            <a:avLst/>
          </a:prstGeom>
        </p:spPr>
      </p:pic>
      <p:sp>
        <p:nvSpPr>
          <p:cNvPr id="5" name="Content Placeholder 2"/>
          <p:cNvSpPr>
            <a:spLocks noGrp="1"/>
          </p:cNvSpPr>
          <p:nvPr/>
        </p:nvSpPr>
        <p:spPr>
          <a:xfrm>
            <a:off x="6019800" y="4955540"/>
            <a:ext cx="5334000" cy="10477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a:t>Ouput:</a:t>
            </a:r>
            <a:endParaRPr lang="en-US" b="1" u="sng"/>
          </a:p>
          <a:p>
            <a:pPr marL="0" indent="0">
              <a:buNone/>
            </a:pPr>
            <a:r>
              <a:rPr lang="en-US"/>
              <a:t>Result of Range Operator = 1 2 3 4</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Auto Increment &amp; Auto Decrement Operator</a:t>
            </a:r>
            <a:endParaRPr lang="en-US"/>
          </a:p>
        </p:txBody>
      </p:sp>
      <p:sp>
        <p:nvSpPr>
          <p:cNvPr id="3" name="Content Placeholder 2"/>
          <p:cNvSpPr>
            <a:spLocks noGrp="1"/>
          </p:cNvSpPr>
          <p:nvPr>
            <p:ph sz="half" idx="1"/>
          </p:nvPr>
        </p:nvSpPr>
        <p:spPr/>
        <p:txBody>
          <a:bodyPr>
            <a:normAutofit fontScale="90000" lnSpcReduction="20000"/>
          </a:bodyPr>
          <a:p>
            <a:r>
              <a:rPr lang="en-US" b="1" u="sng"/>
              <a:t>Auto Increment(++):</a:t>
            </a:r>
            <a:r>
              <a:rPr lang="en-US"/>
              <a:t> Increment the value of an integer. When placed before the variable name (also called pre-increment operator), its value is incremented instantly. </a:t>
            </a:r>
            <a:endParaRPr lang="en-US"/>
          </a:p>
          <a:p>
            <a:r>
              <a:rPr lang="en-US"/>
              <a:t>For example, ++$x.</a:t>
            </a:r>
            <a:endParaRPr lang="en-US"/>
          </a:p>
          <a:p>
            <a:r>
              <a:rPr lang="en-US"/>
              <a:t> And when it is placed after the variable name (also called post-increment operator)</a:t>
            </a:r>
            <a:endParaRPr lang="en-US"/>
          </a:p>
          <a:p>
            <a:r>
              <a:rPr lang="en-US"/>
              <a:t>its value is preserved temporarily until the execution of this statement and it gets updated before the execution of the next statement</a:t>
            </a:r>
            <a:endParaRPr lang="en-US"/>
          </a:p>
        </p:txBody>
      </p:sp>
      <p:sp>
        <p:nvSpPr>
          <p:cNvPr id="4" name="Content Placeholder 3"/>
          <p:cNvSpPr>
            <a:spLocks noGrp="1"/>
          </p:cNvSpPr>
          <p:nvPr>
            <p:ph sz="half" idx="2"/>
          </p:nvPr>
        </p:nvSpPr>
        <p:spPr/>
        <p:txBody>
          <a:bodyPr>
            <a:normAutofit fontScale="90000" lnSpcReduction="20000"/>
          </a:bodyPr>
          <a:p>
            <a:r>
              <a:rPr lang="en-US" b="1" u="sng"/>
              <a:t>Auto Decrement(--)</a:t>
            </a:r>
            <a:r>
              <a:rPr lang="en-US"/>
              <a:t>:Decrement the value of an integer. When placed before the variable name (also called pre-decrement operator), its value is decremented instantly.</a:t>
            </a:r>
            <a:endParaRPr lang="en-US"/>
          </a:p>
          <a:p>
            <a:r>
              <a:rPr lang="en-US"/>
              <a:t> For example, –$x. </a:t>
            </a:r>
            <a:endParaRPr lang="en-US"/>
          </a:p>
          <a:p>
            <a:r>
              <a:rPr lang="en-US"/>
              <a:t>And when it is placed after the variable name (also called post-decrement operator)</a:t>
            </a:r>
            <a:endParaRPr lang="en-US"/>
          </a:p>
          <a:p>
            <a:r>
              <a:rPr lang="en-US"/>
              <a:t> its value is preserved temporarily until the execution of this statement and it gets updated before the execution of the next statement.</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Auto Increment Cont..</a:t>
            </a:r>
            <a:endParaRPr lang="en-US"/>
          </a:p>
        </p:txBody>
      </p:sp>
      <p:sp>
        <p:nvSpPr>
          <p:cNvPr id="4" name="Content Placeholder 3"/>
          <p:cNvSpPr>
            <a:spLocks noGrp="1"/>
          </p:cNvSpPr>
          <p:nvPr>
            <p:ph sz="half" idx="2"/>
          </p:nvPr>
        </p:nvSpPr>
        <p:spPr/>
        <p:txBody>
          <a:bodyPr/>
          <a:p>
            <a:pPr marL="0" indent="0">
              <a:buNone/>
            </a:pPr>
            <a:r>
              <a:rPr lang="en-US" b="1" u="sng"/>
              <a:t>Ouput:</a:t>
            </a:r>
            <a:endParaRPr lang="en-US" b="1" u="sng"/>
          </a:p>
          <a:p>
            <a:pPr marL="0" indent="0">
              <a:buNone/>
            </a:pPr>
            <a:r>
              <a:rPr lang="en-US"/>
              <a:t>Value of res is = 11</a:t>
            </a:r>
            <a:endParaRPr lang="en-US"/>
          </a:p>
          <a:p>
            <a:pPr marL="0" indent="0">
              <a:buNone/>
            </a:pPr>
            <a:r>
              <a:rPr lang="en-US"/>
              <a:t>Value of g is = 11</a:t>
            </a:r>
            <a:endParaRPr lang="en-US"/>
          </a:p>
          <a:p>
            <a:pPr marL="0" indent="0">
              <a:buNone/>
            </a:pPr>
            <a:r>
              <a:rPr lang="en-US"/>
              <a:t>Value of res1 is = 15</a:t>
            </a:r>
            <a:endParaRPr lang="en-US"/>
          </a:p>
          <a:p>
            <a:pPr marL="0" indent="0">
              <a:buNone/>
            </a:pPr>
            <a:r>
              <a:rPr lang="en-US"/>
              <a:t>Value of g1 is = 16</a:t>
            </a:r>
            <a:endParaRPr lang="en-US"/>
          </a:p>
        </p:txBody>
      </p:sp>
      <p:pic>
        <p:nvPicPr>
          <p:cNvPr id="5" name="Content Placeholder 4"/>
          <p:cNvPicPr>
            <a:picLocks noChangeAspect="1"/>
          </p:cNvPicPr>
          <p:nvPr>
            <p:ph sz="half" idx="1"/>
          </p:nvPr>
        </p:nvPicPr>
        <p:blipFill>
          <a:blip r:embed="rId1"/>
          <a:srcRect l="8992" t="34174" r="63480" b="6715"/>
          <a:stretch>
            <a:fillRect/>
          </a:stretch>
        </p:blipFill>
        <p:spPr>
          <a:xfrm>
            <a:off x="936625" y="1691005"/>
            <a:ext cx="4282440" cy="51701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why perl?</a:t>
            </a:r>
            <a:endParaRPr lang="en-US"/>
          </a:p>
        </p:txBody>
      </p:sp>
      <p:sp>
        <p:nvSpPr>
          <p:cNvPr id="3" name="Content Placeholder 2"/>
          <p:cNvSpPr>
            <a:spLocks noGrp="1"/>
          </p:cNvSpPr>
          <p:nvPr>
            <p:ph idx="1"/>
          </p:nvPr>
        </p:nvSpPr>
        <p:spPr/>
        <p:txBody>
          <a:bodyPr>
            <a:normAutofit/>
          </a:bodyPr>
          <a:p>
            <a:pPr marL="0" indent="0">
              <a:buNone/>
            </a:pPr>
            <a:r>
              <a:rPr lang="en-US"/>
              <a:t>Perl has many reasons for being popular and in demand. Few of the reasons are mentioned below:</a:t>
            </a:r>
            <a:endParaRPr lang="en-US"/>
          </a:p>
          <a:p>
            <a:r>
              <a:rPr lang="en-US" b="1" u="sng"/>
              <a:t>Easy to start</a:t>
            </a:r>
            <a:r>
              <a:rPr lang="en-US"/>
              <a:t>: Perl is a high-level language so it is closer to other popular programming languages like C, C++ and thus, becomes easy to learn for anyone.</a:t>
            </a:r>
            <a:endParaRPr lang="en-US"/>
          </a:p>
          <a:p>
            <a:r>
              <a:rPr lang="en-US" b="1" u="sng"/>
              <a:t>Text-Processing</a:t>
            </a:r>
            <a:r>
              <a:rPr lang="en-US"/>
              <a:t>: As the acronym “Practical Extraction and Reporting Language” suggest that Perl has the high text manipulation abilities by which it can generate reports from different text files easily. Also, it can convert the files into some another form</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Auto Decrement Cont..</a:t>
            </a:r>
            <a:endParaRPr lang="en-US"/>
          </a:p>
        </p:txBody>
      </p:sp>
      <p:sp>
        <p:nvSpPr>
          <p:cNvPr id="4" name="Content Placeholder 3"/>
          <p:cNvSpPr>
            <a:spLocks noGrp="1"/>
          </p:cNvSpPr>
          <p:nvPr>
            <p:ph sz="half" idx="2"/>
          </p:nvPr>
        </p:nvSpPr>
        <p:spPr/>
        <p:txBody>
          <a:bodyPr/>
          <a:p>
            <a:pPr marL="0" indent="0">
              <a:buNone/>
            </a:pPr>
            <a:r>
              <a:rPr lang="en-US" b="1" u="sng"/>
              <a:t>Output:</a:t>
            </a:r>
            <a:endParaRPr lang="en-US" b="1" u="sng"/>
          </a:p>
          <a:p>
            <a:pPr marL="0" indent="0">
              <a:buNone/>
            </a:pPr>
            <a:r>
              <a:rPr lang="en-US"/>
              <a:t>Value of res2 is = 19</a:t>
            </a:r>
            <a:endParaRPr lang="en-US"/>
          </a:p>
          <a:p>
            <a:pPr marL="0" indent="0">
              <a:buNone/>
            </a:pPr>
            <a:r>
              <a:rPr lang="en-US"/>
              <a:t>Value of g2 is = 19</a:t>
            </a:r>
            <a:endParaRPr lang="en-US"/>
          </a:p>
          <a:p>
            <a:pPr marL="0" indent="0">
              <a:buNone/>
            </a:pPr>
            <a:r>
              <a:rPr lang="en-US"/>
              <a:t>Value of res3 is = 25</a:t>
            </a:r>
            <a:endParaRPr lang="en-US"/>
          </a:p>
          <a:p>
            <a:pPr marL="0" indent="0">
              <a:buNone/>
            </a:pPr>
            <a:r>
              <a:rPr lang="en-US"/>
              <a:t>Value of g3 is = 24</a:t>
            </a:r>
            <a:endParaRPr lang="en-US"/>
          </a:p>
        </p:txBody>
      </p:sp>
      <p:pic>
        <p:nvPicPr>
          <p:cNvPr id="5" name="Content Placeholder 4"/>
          <p:cNvPicPr>
            <a:picLocks noChangeAspect="1"/>
          </p:cNvPicPr>
          <p:nvPr>
            <p:ph sz="half" idx="1"/>
          </p:nvPr>
        </p:nvPicPr>
        <p:blipFill>
          <a:blip r:embed="rId1"/>
          <a:srcRect l="8955" t="45627" r="63775" b="7260"/>
          <a:stretch>
            <a:fillRect/>
          </a:stretch>
        </p:blipFill>
        <p:spPr>
          <a:xfrm>
            <a:off x="838200" y="1691005"/>
            <a:ext cx="4888865" cy="474789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83590"/>
          </a:xfrm>
        </p:spPr>
        <p:txBody>
          <a:bodyPr>
            <a:normAutofit/>
          </a:bodyPr>
          <a:p>
            <a:r>
              <a:rPr lang="en-US">
                <a:sym typeface="+mn-ea"/>
              </a:rPr>
              <a:t>Arrow Operator(-&gt;)</a:t>
            </a:r>
            <a:endParaRPr lang="en-US"/>
          </a:p>
        </p:txBody>
      </p:sp>
      <p:sp>
        <p:nvSpPr>
          <p:cNvPr id="3" name="Content Placeholder 2"/>
          <p:cNvSpPr>
            <a:spLocks noGrp="1"/>
          </p:cNvSpPr>
          <p:nvPr>
            <p:ph sz="half" idx="1"/>
          </p:nvPr>
        </p:nvSpPr>
        <p:spPr>
          <a:xfrm>
            <a:off x="838200" y="1282700"/>
            <a:ext cx="5181600" cy="3099435"/>
          </a:xfrm>
        </p:spPr>
        <p:txBody>
          <a:bodyPr/>
          <a:p>
            <a:r>
              <a:rPr lang="en-US"/>
              <a:t>This operator is used for dereferencing a Variable or a Method from a class or an object.</a:t>
            </a:r>
            <a:endParaRPr lang="en-US"/>
          </a:p>
          <a:p>
            <a:r>
              <a:rPr lang="en-US"/>
              <a:t> Example: $ob-&gt;$x is an example to access variable $x from object $ob.</a:t>
            </a:r>
            <a:endParaRPr lang="en-US"/>
          </a:p>
        </p:txBody>
      </p:sp>
      <p:pic>
        <p:nvPicPr>
          <p:cNvPr id="5" name="Content Placeholder 4"/>
          <p:cNvPicPr>
            <a:picLocks noChangeAspect="1"/>
          </p:cNvPicPr>
          <p:nvPr>
            <p:ph sz="half" idx="2"/>
          </p:nvPr>
        </p:nvPicPr>
        <p:blipFill>
          <a:blip r:embed="rId1"/>
          <a:srcRect l="11013" t="31524" r="52173" b="17672"/>
          <a:stretch>
            <a:fillRect/>
          </a:stretch>
        </p:blipFill>
        <p:spPr>
          <a:xfrm>
            <a:off x="6479540" y="885825"/>
            <a:ext cx="5018405" cy="3893820"/>
          </a:xfrm>
          <a:prstGeom prst="rect">
            <a:avLst/>
          </a:prstGeom>
        </p:spPr>
      </p:pic>
      <p:sp>
        <p:nvSpPr>
          <p:cNvPr id="6" name="Content Placeholder 2"/>
          <p:cNvSpPr>
            <a:spLocks noGrp="1"/>
          </p:cNvSpPr>
          <p:nvPr/>
        </p:nvSpPr>
        <p:spPr>
          <a:xfrm>
            <a:off x="6479540" y="5403215"/>
            <a:ext cx="4728210" cy="121348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a:t>Output:</a:t>
            </a:r>
            <a:endParaRPr lang="en-US" b="1" u="sng"/>
          </a:p>
          <a:p>
            <a:pPr marL="0" indent="0">
              <a:buNone/>
            </a:pPr>
            <a:r>
              <a:rPr lang="en-US"/>
              <a:t>4</a:t>
            </a:r>
            <a:endParaRPr lang="en-US"/>
          </a:p>
          <a:p>
            <a:pPr marL="0" indent="0">
              <a:buNone/>
            </a:pPr>
            <a:r>
              <a:rPr lang="en-US"/>
              <a:t>5</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Variables</a:t>
            </a:r>
            <a:endParaRPr lang="en-US"/>
          </a:p>
        </p:txBody>
      </p:sp>
      <p:sp>
        <p:nvSpPr>
          <p:cNvPr id="3" name="Content Placeholder 2"/>
          <p:cNvSpPr>
            <a:spLocks noGrp="1"/>
          </p:cNvSpPr>
          <p:nvPr>
            <p:ph idx="1"/>
          </p:nvPr>
        </p:nvSpPr>
        <p:spPr/>
        <p:txBody>
          <a:bodyPr/>
          <a:p>
            <a:r>
              <a:rPr lang="en-US"/>
              <a:t>Variables are user-defined words that are used to hold the values passed to the program which will be used to evaluate the Code. Every Perl program contains values on which the Code performs its operations. These values can’t be manipulated or stored without the use of a Variable. A value can be processed only if it is stored in a variable, by using the variable’s name.</a:t>
            </a:r>
            <a:endParaRPr lang="en-US"/>
          </a:p>
          <a:p>
            <a:r>
              <a:rPr lang="en-US"/>
              <a:t>A value is the data passed to the program to perform manipulation operation. This data can be either number, strings, characters, lists, etc.</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flipV="1">
            <a:off x="1715770" y="-1400810"/>
            <a:ext cx="1311910" cy="169545"/>
          </a:xfrm>
        </p:spPr>
        <p:txBody>
          <a:bodyPr>
            <a:normAutofit fontScale="90000"/>
          </a:bodyPr>
          <a:p>
            <a:endParaRPr lang="en-US"/>
          </a:p>
        </p:txBody>
      </p:sp>
      <p:sp>
        <p:nvSpPr>
          <p:cNvPr id="3" name="Content Placeholder 2"/>
          <p:cNvSpPr>
            <a:spLocks noGrp="1"/>
          </p:cNvSpPr>
          <p:nvPr>
            <p:ph idx="1"/>
          </p:nvPr>
        </p:nvSpPr>
        <p:spPr>
          <a:xfrm>
            <a:off x="2751455" y="635635"/>
            <a:ext cx="1885950" cy="1574800"/>
          </a:xfrm>
        </p:spPr>
        <p:txBody>
          <a:bodyPr>
            <a:normAutofit fontScale="70000"/>
          </a:bodyPr>
          <a:p>
            <a:r>
              <a:rPr lang="en-US">
                <a:solidFill>
                  <a:srgbClr val="FF0000"/>
                </a:solidFill>
                <a:sym typeface="+mn-ea"/>
              </a:rPr>
              <a:t>$a</a:t>
            </a:r>
            <a:r>
              <a:rPr lang="en-US">
                <a:sym typeface="+mn-ea"/>
              </a:rPr>
              <a:t> = 5;</a:t>
            </a:r>
            <a:endParaRPr lang="en-US"/>
          </a:p>
          <a:p>
            <a:r>
              <a:rPr lang="en-US">
                <a:solidFill>
                  <a:srgbClr val="FF0000"/>
                </a:solidFill>
                <a:sym typeface="+mn-ea"/>
              </a:rPr>
              <a:t>$b</a:t>
            </a:r>
            <a:r>
              <a:rPr lang="en-US">
                <a:sym typeface="+mn-ea"/>
              </a:rPr>
              <a:t> = "geeks";</a:t>
            </a:r>
            <a:endParaRPr lang="en-US"/>
          </a:p>
          <a:p>
            <a:r>
              <a:rPr lang="en-US">
                <a:solidFill>
                  <a:srgbClr val="FF0000"/>
                </a:solidFill>
                <a:sym typeface="+mn-ea"/>
              </a:rPr>
              <a:t>$c</a:t>
            </a:r>
            <a:r>
              <a:rPr lang="en-US">
                <a:sym typeface="+mn-ea"/>
              </a:rPr>
              <a:t> = 15;</a:t>
            </a:r>
            <a:endParaRPr lang="en-US"/>
          </a:p>
          <a:p>
            <a:endParaRPr lang="en-US"/>
          </a:p>
        </p:txBody>
      </p:sp>
      <p:sp>
        <p:nvSpPr>
          <p:cNvPr id="8" name="Left Arrow 7"/>
          <p:cNvSpPr/>
          <p:nvPr/>
        </p:nvSpPr>
        <p:spPr>
          <a:xfrm>
            <a:off x="1530350" y="996950"/>
            <a:ext cx="979170" cy="4857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389890" y="996950"/>
            <a:ext cx="1122045" cy="398780"/>
          </a:xfrm>
          <a:prstGeom prst="rect">
            <a:avLst/>
          </a:prstGeom>
          <a:noFill/>
        </p:spPr>
        <p:txBody>
          <a:bodyPr wrap="square" rtlCol="0" anchor="t">
            <a:spAutoFit/>
          </a:bodyPr>
          <a:p>
            <a:r>
              <a:rPr lang="en-US" sz="2000">
                <a:sym typeface="+mn-ea"/>
              </a:rPr>
              <a:t>Variables</a:t>
            </a:r>
            <a:endParaRPr lang="en-US" sz="2000"/>
          </a:p>
        </p:txBody>
      </p:sp>
      <p:sp>
        <p:nvSpPr>
          <p:cNvPr id="11" name="Text Box 10"/>
          <p:cNvSpPr txBox="1"/>
          <p:nvPr/>
        </p:nvSpPr>
        <p:spPr>
          <a:xfrm>
            <a:off x="5749925" y="1068705"/>
            <a:ext cx="998855" cy="675640"/>
          </a:xfrm>
          <a:prstGeom prst="rect">
            <a:avLst/>
          </a:prstGeom>
          <a:noFill/>
        </p:spPr>
        <p:txBody>
          <a:bodyPr wrap="square" rtlCol="0" anchor="t">
            <a:spAutoFit/>
          </a:bodyPr>
          <a:p>
            <a:pPr algn="l"/>
            <a:r>
              <a:rPr lang="en-US" sz="2000">
                <a:sym typeface="+mn-ea"/>
              </a:rPr>
              <a:t>Values</a:t>
            </a:r>
            <a:endParaRPr lang="en-US"/>
          </a:p>
          <a:p>
            <a:endParaRPr lang="en-US"/>
          </a:p>
        </p:txBody>
      </p:sp>
      <p:sp>
        <p:nvSpPr>
          <p:cNvPr id="12" name="Left Arrow 11"/>
          <p:cNvSpPr/>
          <p:nvPr/>
        </p:nvSpPr>
        <p:spPr>
          <a:xfrm rot="10800000">
            <a:off x="4637405" y="1068705"/>
            <a:ext cx="977265" cy="342900"/>
          </a:xfrm>
          <a:prstGeom prst="leftArrow">
            <a:avLst>
              <a:gd name="adj1" fmla="val 685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Content Placeholder 3"/>
          <p:cNvSpPr>
            <a:spLocks noGrp="1"/>
          </p:cNvSpPr>
          <p:nvPr>
            <p:ph sz="half" idx="2"/>
          </p:nvPr>
        </p:nvSpPr>
        <p:spPr>
          <a:xfrm>
            <a:off x="505460" y="1847215"/>
            <a:ext cx="11181080" cy="3364865"/>
          </a:xfrm>
        </p:spPr>
        <p:txBody>
          <a:bodyPr>
            <a:normAutofit fontScale="90000" lnSpcReduction="20000"/>
          </a:bodyPr>
          <a:p>
            <a:r>
              <a:rPr lang="en-US" sz="2400"/>
              <a:t>The reserved memory locations to store values are the Variables. </a:t>
            </a:r>
            <a:endParaRPr lang="en-US" sz="2400"/>
          </a:p>
          <a:p>
            <a:r>
              <a:rPr lang="en-US" sz="2400"/>
              <a:t>This means that creating a variable, reserves a space in memory. </a:t>
            </a:r>
            <a:endParaRPr lang="en-US" sz="2400"/>
          </a:p>
          <a:p>
            <a:r>
              <a:rPr lang="en-US" sz="2400"/>
              <a:t>Data type of a variable helps the interpreter to allocate memory and decide what to be stored in the reserved memory.</a:t>
            </a:r>
            <a:endParaRPr lang="en-US" sz="2400"/>
          </a:p>
          <a:p>
            <a:endParaRPr lang="en-US" sz="2400"/>
          </a:p>
          <a:p>
            <a:pPr marL="0" indent="0">
              <a:buNone/>
            </a:pPr>
            <a:r>
              <a:rPr lang="en-US" sz="2400" b="1"/>
              <a:t>Types Of Variables:</a:t>
            </a:r>
            <a:endParaRPr lang="en-US" sz="2400" b="1"/>
          </a:p>
          <a:p>
            <a:r>
              <a:rPr lang="en-US" sz="2400">
                <a:sym typeface="+mn-ea"/>
              </a:rPr>
              <a:t>Scalar Variables</a:t>
            </a:r>
            <a:endParaRPr lang="en-US" sz="2400"/>
          </a:p>
          <a:p>
            <a:r>
              <a:rPr lang="en-US" sz="2400">
                <a:sym typeface="+mn-ea"/>
              </a:rPr>
              <a:t>Array Variables</a:t>
            </a:r>
            <a:endParaRPr lang="en-US" sz="2400">
              <a:sym typeface="+mn-ea"/>
            </a:endParaRPr>
          </a:p>
          <a:p>
            <a:r>
              <a:rPr lang="en-US" sz="2400"/>
              <a:t>Hash Variables</a:t>
            </a:r>
            <a:endParaRPr lang="en-US" sz="2400"/>
          </a:p>
          <a:p>
            <a:pPr>
              <a:buNone/>
            </a:pPr>
            <a:endParaRPr lang="en-US" sz="2400" b="1"/>
          </a:p>
          <a:p>
            <a:endParaRPr lang="en-US" sz="2400"/>
          </a:p>
          <a:p>
            <a:endParaRPr lang="en-US"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8910"/>
            <a:ext cx="10515600" cy="874395"/>
          </a:xfrm>
        </p:spPr>
        <p:txBody>
          <a:bodyPr>
            <a:normAutofit/>
          </a:bodyPr>
          <a:p>
            <a:r>
              <a:rPr lang="en-US">
                <a:sym typeface="+mn-ea"/>
              </a:rPr>
              <a:t>Scalar Variables</a:t>
            </a:r>
            <a:endParaRPr lang="en-US"/>
          </a:p>
        </p:txBody>
      </p:sp>
      <p:sp>
        <p:nvSpPr>
          <p:cNvPr id="3" name="Content Placeholder 2"/>
          <p:cNvSpPr>
            <a:spLocks noGrp="1"/>
          </p:cNvSpPr>
          <p:nvPr>
            <p:ph sz="half" idx="1"/>
          </p:nvPr>
        </p:nvSpPr>
        <p:spPr>
          <a:xfrm>
            <a:off x="838200" y="1042670"/>
            <a:ext cx="9934575" cy="1348105"/>
          </a:xfrm>
        </p:spPr>
        <p:txBody>
          <a:bodyPr>
            <a:normAutofit fontScale="80000"/>
          </a:bodyPr>
          <a:p>
            <a:r>
              <a:rPr lang="en-US"/>
              <a:t>A scalar is a single unit of data. It is possible that the data might be an integer number, floating point, a character, a string, a paragraph, or an entire web page.</a:t>
            </a:r>
            <a:endParaRPr lang="en-US"/>
          </a:p>
          <a:p>
            <a:r>
              <a:rPr lang="en-US"/>
              <a:t> Here is an example of using scalar variables</a:t>
            </a:r>
            <a:endParaRPr lang="en-US"/>
          </a:p>
        </p:txBody>
      </p:sp>
      <p:pic>
        <p:nvPicPr>
          <p:cNvPr id="4" name="Content Placeholder 3"/>
          <p:cNvPicPr>
            <a:picLocks noChangeAspect="1"/>
          </p:cNvPicPr>
          <p:nvPr>
            <p:ph sz="half" idx="2"/>
          </p:nvPr>
        </p:nvPicPr>
        <p:blipFill>
          <a:blip r:embed="rId1"/>
          <a:srcRect l="9032" t="36255" r="64792" b="25354"/>
          <a:stretch>
            <a:fillRect/>
          </a:stretch>
        </p:blipFill>
        <p:spPr>
          <a:xfrm>
            <a:off x="1158240" y="2292985"/>
            <a:ext cx="4485640" cy="3698875"/>
          </a:xfrm>
          <a:prstGeom prst="rect">
            <a:avLst/>
          </a:prstGeom>
        </p:spPr>
      </p:pic>
      <p:sp>
        <p:nvSpPr>
          <p:cNvPr id="5" name="Content Placeholder 2"/>
          <p:cNvSpPr>
            <a:spLocks noGrp="1"/>
          </p:cNvSpPr>
          <p:nvPr/>
        </p:nvSpPr>
        <p:spPr>
          <a:xfrm>
            <a:off x="4905375" y="3841115"/>
            <a:ext cx="5090160" cy="2026920"/>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75" b="1" u="sng"/>
              <a:t>Output:</a:t>
            </a:r>
            <a:endParaRPr lang="en-US" sz="3075"/>
          </a:p>
          <a:p>
            <a:pPr marL="0" indent="0">
              <a:buNone/>
            </a:pPr>
            <a:r>
              <a:rPr lang="en-US" sz="3075"/>
              <a:t>Age = 40</a:t>
            </a:r>
            <a:endParaRPr lang="en-US" sz="3075"/>
          </a:p>
          <a:p>
            <a:pPr marL="0" indent="0">
              <a:buNone/>
            </a:pPr>
            <a:r>
              <a:rPr lang="en-US" sz="3075"/>
              <a:t>Name = XYZ</a:t>
            </a:r>
            <a:endParaRPr lang="en-US" sz="3075"/>
          </a:p>
          <a:p>
            <a:pPr marL="0" indent="0">
              <a:buNone/>
            </a:pPr>
            <a:r>
              <a:rPr lang="en-US" sz="3075"/>
              <a:t>Roll no = 22</a:t>
            </a:r>
            <a:endParaRPr lang="en-US" sz="3075"/>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8910"/>
            <a:ext cx="10515600" cy="874395"/>
          </a:xfrm>
        </p:spPr>
        <p:txBody>
          <a:bodyPr>
            <a:normAutofit/>
          </a:bodyPr>
          <a:p>
            <a:r>
              <a:rPr lang="en-US">
                <a:sym typeface="+mn-ea"/>
              </a:rPr>
              <a:t>Array Variables</a:t>
            </a:r>
            <a:endParaRPr lang="en-US">
              <a:sym typeface="+mn-ea"/>
            </a:endParaRPr>
          </a:p>
        </p:txBody>
      </p:sp>
      <p:sp>
        <p:nvSpPr>
          <p:cNvPr id="3" name="Content Placeholder 2"/>
          <p:cNvSpPr>
            <a:spLocks noGrp="1"/>
          </p:cNvSpPr>
          <p:nvPr>
            <p:ph sz="half" idx="1"/>
          </p:nvPr>
        </p:nvSpPr>
        <p:spPr>
          <a:xfrm>
            <a:off x="838200" y="1042670"/>
            <a:ext cx="9934575" cy="1348105"/>
          </a:xfrm>
        </p:spPr>
        <p:txBody>
          <a:bodyPr>
            <a:normAutofit fontScale="60000"/>
          </a:bodyPr>
          <a:p>
            <a:r>
              <a:rPr lang="en-US"/>
              <a:t>Variable that stores an ordered list of scalar values is of array type. Variables of Array Datatype are preceded by an “at” (@) sign. The dollar sign ($) is used to refer a single element of an array with the variable name followed by the index of the element in square brackets.</a:t>
            </a:r>
            <a:endParaRPr lang="en-US"/>
          </a:p>
          <a:p>
            <a:r>
              <a:rPr lang="en-US"/>
              <a:t>Here is an example of how to use an array variable:</a:t>
            </a:r>
            <a:endParaRPr lang="en-US"/>
          </a:p>
        </p:txBody>
      </p:sp>
      <p:sp>
        <p:nvSpPr>
          <p:cNvPr id="5" name="Content Placeholder 2"/>
          <p:cNvSpPr>
            <a:spLocks noGrp="1"/>
          </p:cNvSpPr>
          <p:nvPr/>
        </p:nvSpPr>
        <p:spPr>
          <a:xfrm>
            <a:off x="7666990" y="2390140"/>
            <a:ext cx="4002405" cy="347789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75" b="1" u="sng"/>
              <a:t>Output:</a:t>
            </a:r>
            <a:endParaRPr lang="en-US" sz="3075"/>
          </a:p>
          <a:p>
            <a:pPr marL="0" indent="0">
              <a:buNone/>
            </a:pPr>
            <a:r>
              <a:rPr lang="en-US" sz="3075"/>
              <a:t>$ages[0] = 55</a:t>
            </a:r>
            <a:endParaRPr lang="en-US" sz="3075"/>
          </a:p>
          <a:p>
            <a:pPr marL="0" indent="0">
              <a:buNone/>
            </a:pPr>
            <a:r>
              <a:rPr lang="en-US" sz="3075"/>
              <a:t>$ages[1] = 80</a:t>
            </a:r>
            <a:endParaRPr lang="en-US" sz="3075"/>
          </a:p>
          <a:p>
            <a:pPr marL="0" indent="0">
              <a:buNone/>
            </a:pPr>
            <a:r>
              <a:rPr lang="en-US" sz="3075"/>
              <a:t>$ages[2] = 44</a:t>
            </a:r>
            <a:endParaRPr lang="en-US" sz="3075"/>
          </a:p>
          <a:p>
            <a:pPr marL="0" indent="0">
              <a:buNone/>
            </a:pPr>
            <a:r>
              <a:rPr lang="en-US" sz="3075"/>
              <a:t>$names[0] = XYZ</a:t>
            </a:r>
            <a:endParaRPr lang="en-US" sz="3075"/>
          </a:p>
          <a:p>
            <a:pPr marL="0" indent="0">
              <a:buNone/>
            </a:pPr>
            <a:r>
              <a:rPr lang="en-US" sz="3075"/>
              <a:t>$names[1] = LGH</a:t>
            </a:r>
            <a:endParaRPr lang="en-US" sz="3075"/>
          </a:p>
          <a:p>
            <a:pPr marL="0" indent="0">
              <a:buNone/>
            </a:pPr>
            <a:r>
              <a:rPr lang="en-US" sz="3075"/>
              <a:t>$names[2] = KMR</a:t>
            </a:r>
            <a:endParaRPr lang="en-US" sz="3075"/>
          </a:p>
        </p:txBody>
      </p:sp>
      <p:pic>
        <p:nvPicPr>
          <p:cNvPr id="6" name="Picture 5"/>
          <p:cNvPicPr>
            <a:picLocks noChangeAspect="1"/>
          </p:cNvPicPr>
          <p:nvPr/>
        </p:nvPicPr>
        <p:blipFill>
          <a:blip r:embed="rId1"/>
          <a:srcRect l="9058" t="20278" r="61222" b="42360"/>
          <a:stretch>
            <a:fillRect/>
          </a:stretch>
        </p:blipFill>
        <p:spPr>
          <a:xfrm>
            <a:off x="1036320" y="2284730"/>
            <a:ext cx="5690235" cy="358330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92785"/>
          </a:xfrm>
        </p:spPr>
        <p:txBody>
          <a:bodyPr>
            <a:normAutofit fontScale="90000"/>
          </a:bodyPr>
          <a:p>
            <a:r>
              <a:rPr lang="en-US">
                <a:sym typeface="+mn-ea"/>
              </a:rPr>
              <a:t>Hash Variables</a:t>
            </a:r>
            <a:endParaRPr lang="en-US">
              <a:sym typeface="+mn-ea"/>
            </a:endParaRPr>
          </a:p>
        </p:txBody>
      </p:sp>
      <p:sp>
        <p:nvSpPr>
          <p:cNvPr id="3" name="Content Placeholder 2"/>
          <p:cNvSpPr>
            <a:spLocks noGrp="1"/>
          </p:cNvSpPr>
          <p:nvPr>
            <p:ph sz="half" idx="1"/>
          </p:nvPr>
        </p:nvSpPr>
        <p:spPr>
          <a:xfrm>
            <a:off x="838200" y="1057910"/>
            <a:ext cx="11036300" cy="2268220"/>
          </a:xfrm>
        </p:spPr>
        <p:txBody>
          <a:bodyPr>
            <a:normAutofit/>
          </a:bodyPr>
          <a:p>
            <a:r>
              <a:rPr lang="en-US"/>
              <a:t>A hash is a set of key/value pairs. Variables of the Hash type are preceded by a modulous (%) sign. Keys are used to refer to a single variable in the Hash. To access these elements, Hash variable name followed by the Key associated with the value is used in curly brackets.</a:t>
            </a:r>
            <a:endParaRPr lang="en-US"/>
          </a:p>
          <a:p>
            <a:r>
              <a:rPr lang="en-US"/>
              <a:t>Following is a simple example to show Hash Variable:</a:t>
            </a:r>
            <a:endParaRPr lang="en-US"/>
          </a:p>
        </p:txBody>
      </p:sp>
      <p:sp>
        <p:nvSpPr>
          <p:cNvPr id="5" name="Content Placeholder 2"/>
          <p:cNvSpPr>
            <a:spLocks noGrp="1"/>
          </p:cNvSpPr>
          <p:nvPr/>
        </p:nvSpPr>
        <p:spPr>
          <a:xfrm>
            <a:off x="6572250" y="4044950"/>
            <a:ext cx="4272280" cy="1892300"/>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75" b="1" u="sng"/>
              <a:t>Output:</a:t>
            </a:r>
            <a:endParaRPr lang="en-US" sz="3075"/>
          </a:p>
          <a:p>
            <a:pPr marL="0" indent="0">
              <a:buNone/>
            </a:pPr>
            <a:r>
              <a:rPr lang="en-US" sz="3075"/>
              <a:t>$data{'XYZ'} = 55</a:t>
            </a:r>
            <a:endParaRPr lang="en-US" sz="3075"/>
          </a:p>
          <a:p>
            <a:pPr marL="0" indent="0">
              <a:buNone/>
            </a:pPr>
            <a:r>
              <a:rPr lang="en-US" sz="3075"/>
              <a:t>$data{'LGH'} = 80</a:t>
            </a:r>
            <a:endParaRPr lang="en-US" sz="3075"/>
          </a:p>
          <a:p>
            <a:pPr marL="0" indent="0">
              <a:buNone/>
            </a:pPr>
            <a:r>
              <a:rPr lang="en-US" sz="3075"/>
              <a:t>$data{'KMR'} = 44</a:t>
            </a:r>
            <a:endParaRPr lang="en-US" sz="3075"/>
          </a:p>
        </p:txBody>
      </p:sp>
      <p:pic>
        <p:nvPicPr>
          <p:cNvPr id="7" name="Content Placeholder 6"/>
          <p:cNvPicPr>
            <a:picLocks noChangeAspect="1"/>
          </p:cNvPicPr>
          <p:nvPr>
            <p:ph sz="half" idx="2"/>
          </p:nvPr>
        </p:nvPicPr>
        <p:blipFill>
          <a:blip r:embed="rId1"/>
          <a:srcRect l="8923" t="34635" r="64982" b="38348"/>
          <a:stretch>
            <a:fillRect/>
          </a:stretch>
        </p:blipFill>
        <p:spPr>
          <a:xfrm>
            <a:off x="996950" y="3326130"/>
            <a:ext cx="4848860" cy="28225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5265"/>
            <a:ext cx="10515600" cy="630555"/>
          </a:xfrm>
        </p:spPr>
        <p:txBody>
          <a:bodyPr>
            <a:normAutofit fontScale="90000"/>
          </a:bodyPr>
          <a:p>
            <a:r>
              <a:rPr lang="en-US"/>
              <a:t>Scope of a Variable</a:t>
            </a:r>
            <a:endParaRPr lang="en-US"/>
          </a:p>
        </p:txBody>
      </p:sp>
      <p:sp>
        <p:nvSpPr>
          <p:cNvPr id="3" name="Content Placeholder 2"/>
          <p:cNvSpPr>
            <a:spLocks noGrp="1"/>
          </p:cNvSpPr>
          <p:nvPr>
            <p:ph sz="half" idx="1"/>
          </p:nvPr>
        </p:nvSpPr>
        <p:spPr>
          <a:xfrm>
            <a:off x="838200" y="1005840"/>
            <a:ext cx="9587230" cy="1354455"/>
          </a:xfrm>
        </p:spPr>
        <p:txBody>
          <a:bodyPr>
            <a:normAutofit fontScale="70000"/>
          </a:bodyPr>
          <a:p>
            <a:r>
              <a:rPr lang="en-US"/>
              <a:t>The scope of a variable is the part of the program where the variable is accessible. </a:t>
            </a:r>
            <a:endParaRPr lang="en-US"/>
          </a:p>
          <a:p>
            <a:r>
              <a:rPr lang="en-US"/>
              <a:t>A scope is also termed as the visibility of the variables in a program. </a:t>
            </a:r>
            <a:endParaRPr lang="en-US"/>
          </a:p>
          <a:p>
            <a:r>
              <a:rPr lang="en-US"/>
              <a:t>In Perl, we can declare either Global variables or Private variables.</a:t>
            </a:r>
            <a:endParaRPr lang="en-US"/>
          </a:p>
        </p:txBody>
      </p:sp>
      <p:sp>
        <p:nvSpPr>
          <p:cNvPr id="4" name="Content Placeholder 3"/>
          <p:cNvSpPr>
            <a:spLocks noGrp="1"/>
          </p:cNvSpPr>
          <p:nvPr>
            <p:ph sz="half" idx="2"/>
          </p:nvPr>
        </p:nvSpPr>
        <p:spPr>
          <a:xfrm>
            <a:off x="6389370" y="2360295"/>
            <a:ext cx="5403215" cy="2835910"/>
          </a:xfrm>
        </p:spPr>
        <p:txBody>
          <a:bodyPr>
            <a:normAutofit lnSpcReduction="10000"/>
          </a:bodyPr>
          <a:p>
            <a:pPr marL="0" indent="0">
              <a:buNone/>
            </a:pPr>
            <a:r>
              <a:rPr lang="en-US" b="1" u="sng">
                <a:sym typeface="+mn-ea"/>
              </a:rPr>
              <a:t>Scope of Local Variables:</a:t>
            </a:r>
            <a:endParaRPr lang="en-US"/>
          </a:p>
          <a:p>
            <a:r>
              <a:rPr lang="en-US"/>
              <a:t>Private variables in Perl are defined using my keyword before a variable.</a:t>
            </a:r>
            <a:endParaRPr lang="en-US"/>
          </a:p>
          <a:p>
            <a:r>
              <a:rPr lang="en-US"/>
              <a:t> my keyword confines variables in a function or block in which it is declared. </a:t>
            </a:r>
            <a:endParaRPr lang="en-US"/>
          </a:p>
        </p:txBody>
      </p:sp>
      <p:sp>
        <p:nvSpPr>
          <p:cNvPr id="9" name="Content Placeholder 2"/>
          <p:cNvSpPr>
            <a:spLocks noGrp="1"/>
          </p:cNvSpPr>
          <p:nvPr/>
        </p:nvSpPr>
        <p:spPr>
          <a:xfrm>
            <a:off x="1025525" y="2360295"/>
            <a:ext cx="4857750" cy="2711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a:t>Scope of Global Variables:</a:t>
            </a:r>
            <a:endParaRPr lang="en-US" b="1" u="sng"/>
          </a:p>
          <a:p>
            <a:r>
              <a:rPr lang="en-US"/>
              <a:t> It will be visible till the end of the file everywhere</a:t>
            </a:r>
            <a:endParaRPr lang="en-US"/>
          </a:p>
          <a:p>
            <a:r>
              <a:rPr lang="en-US"/>
              <a:t>global variables can directly use and are accessible from every part of the program.</a:t>
            </a:r>
            <a:endParaRPr lang="en-US"/>
          </a:p>
        </p:txBody>
      </p:sp>
      <p:sp>
        <p:nvSpPr>
          <p:cNvPr id="12" name="Content Placeholder 2"/>
          <p:cNvSpPr>
            <a:spLocks noGrp="1"/>
          </p:cNvSpPr>
          <p:nvPr/>
        </p:nvSpPr>
        <p:spPr>
          <a:xfrm>
            <a:off x="1025525" y="5810250"/>
            <a:ext cx="9587230" cy="79629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a:t>Note</a:t>
            </a:r>
            <a:r>
              <a:rPr lang="en-US"/>
              <a:t>: When private variables are used within a function or block, then they hide the global variables created with the same name.</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58520"/>
          </a:xfrm>
        </p:spPr>
        <p:txBody>
          <a:bodyPr>
            <a:normAutofit/>
          </a:bodyPr>
          <a:p>
            <a:r>
              <a:rPr lang="en-US">
                <a:sym typeface="+mn-ea"/>
              </a:rPr>
              <a:t>Perl Module</a:t>
            </a:r>
            <a:endParaRPr lang="en-US"/>
          </a:p>
        </p:txBody>
      </p:sp>
      <p:sp>
        <p:nvSpPr>
          <p:cNvPr id="3" name="Content Placeholder 2"/>
          <p:cNvSpPr>
            <a:spLocks noGrp="1"/>
          </p:cNvSpPr>
          <p:nvPr>
            <p:ph sz="half" idx="1"/>
          </p:nvPr>
        </p:nvSpPr>
        <p:spPr>
          <a:xfrm>
            <a:off x="837565" y="1223010"/>
            <a:ext cx="10628630" cy="2704465"/>
          </a:xfrm>
        </p:spPr>
        <p:txBody>
          <a:bodyPr>
            <a:normAutofit fontScale="60000"/>
          </a:bodyPr>
          <a:p>
            <a:r>
              <a:rPr lang="en-US"/>
              <a:t>A module in Perl is a collection of related subroutines and variables that perform a set of programming tasks. </a:t>
            </a:r>
            <a:endParaRPr lang="en-US"/>
          </a:p>
          <a:p>
            <a:r>
              <a:rPr lang="en-US"/>
              <a:t>Perl Modules are reusable. Various Perl modules are available on the Comprehensive Perl Archive Network (CPAN). </a:t>
            </a:r>
            <a:endParaRPr lang="en-US"/>
          </a:p>
          <a:p>
            <a:r>
              <a:rPr lang="en-US"/>
              <a:t>These modules cover a wide range of categories such as network, CGI, XML processing, databases interfacing, etc.</a:t>
            </a:r>
            <a:endParaRPr lang="en-US"/>
          </a:p>
          <a:p>
            <a:endParaRPr lang="en-US"/>
          </a:p>
          <a:p>
            <a:pPr marL="0" indent="0">
              <a:buNone/>
            </a:pPr>
            <a:r>
              <a:rPr lang="en-US" b="1">
                <a:sym typeface="+mn-ea"/>
              </a:rPr>
              <a:t>Creating a Perl Module</a:t>
            </a:r>
            <a:endParaRPr lang="en-US" b="1"/>
          </a:p>
          <a:p>
            <a:r>
              <a:rPr lang="en-US">
                <a:sym typeface="+mn-ea"/>
              </a:rPr>
              <a:t>A modules name must be same as to the name of the Package and should end with .pm extension.</a:t>
            </a:r>
            <a:endParaRPr lang="en-US"/>
          </a:p>
          <a:p>
            <a:endParaRPr lang="en-US"/>
          </a:p>
          <a:p>
            <a:pPr marL="0" indent="0">
              <a:buNone/>
            </a:pPr>
            <a:endParaRPr lang="en-US"/>
          </a:p>
          <a:p>
            <a:pPr marL="0" indent="0">
              <a:buNone/>
            </a:pP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90855" y="365125"/>
            <a:ext cx="10862945" cy="737235"/>
          </a:xfrm>
        </p:spPr>
        <p:txBody>
          <a:bodyPr>
            <a:normAutofit fontScale="90000"/>
          </a:bodyPr>
          <a:p>
            <a:r>
              <a:rPr lang="en-US" b="1">
                <a:sym typeface="+mn-ea"/>
              </a:rPr>
              <a:t>Creating a Perl Module</a:t>
            </a:r>
            <a:endParaRPr lang="en-US"/>
          </a:p>
        </p:txBody>
      </p:sp>
      <p:sp>
        <p:nvSpPr>
          <p:cNvPr id="4" name="Content Placeholder 3"/>
          <p:cNvSpPr>
            <a:spLocks noGrp="1"/>
          </p:cNvSpPr>
          <p:nvPr>
            <p:ph sz="half" idx="2"/>
          </p:nvPr>
        </p:nvSpPr>
        <p:spPr>
          <a:xfrm>
            <a:off x="589915" y="5509260"/>
            <a:ext cx="10959465" cy="1092835"/>
          </a:xfrm>
        </p:spPr>
        <p:txBody>
          <a:bodyPr>
            <a:normAutofit fontScale="70000"/>
          </a:bodyPr>
          <a:p>
            <a:pPr marL="0" indent="0">
              <a:buNone/>
            </a:pPr>
            <a:r>
              <a:rPr lang="en-US"/>
              <a:t>A modules name must be same as to the name of the Package and should end with .pm extension.</a:t>
            </a:r>
            <a:endParaRPr lang="en-US"/>
          </a:p>
          <a:p>
            <a:pPr marL="0" indent="0">
              <a:buNone/>
            </a:pPr>
            <a:r>
              <a:rPr lang="en-US"/>
              <a:t>EX:Calculator.pm</a:t>
            </a:r>
            <a:endParaRPr lang="en-US"/>
          </a:p>
        </p:txBody>
      </p:sp>
      <p:pic>
        <p:nvPicPr>
          <p:cNvPr id="5" name="Content Placeholder 4"/>
          <p:cNvPicPr>
            <a:picLocks noChangeAspect="1"/>
          </p:cNvPicPr>
          <p:nvPr>
            <p:ph sz="half" idx="1"/>
          </p:nvPr>
        </p:nvPicPr>
        <p:blipFill>
          <a:blip r:embed="rId1"/>
          <a:srcRect l="9733" t="47067" r="61782" b="8527"/>
          <a:stretch>
            <a:fillRect/>
          </a:stretch>
        </p:blipFill>
        <p:spPr>
          <a:xfrm>
            <a:off x="490855" y="981075"/>
            <a:ext cx="4735830" cy="41516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why perl Cont..</a:t>
            </a:r>
            <a:endParaRPr lang="en-US"/>
          </a:p>
        </p:txBody>
      </p:sp>
      <p:sp>
        <p:nvSpPr>
          <p:cNvPr id="3" name="Content Placeholder 2"/>
          <p:cNvSpPr>
            <a:spLocks noGrp="1"/>
          </p:cNvSpPr>
          <p:nvPr>
            <p:ph idx="1"/>
          </p:nvPr>
        </p:nvSpPr>
        <p:spPr/>
        <p:txBody>
          <a:bodyPr>
            <a:normAutofit lnSpcReduction="10000"/>
          </a:bodyPr>
          <a:p>
            <a:r>
              <a:rPr lang="en-US" b="1" u="sng">
                <a:sym typeface="+mn-ea"/>
              </a:rPr>
              <a:t>Contained best Features</a:t>
            </a:r>
            <a:r>
              <a:rPr lang="en-US">
                <a:sym typeface="+mn-ea"/>
              </a:rPr>
              <a:t>: Perl contains the features of different languages like C, sed, awk, and sh etc. which makes the Perl more useful and productive.</a:t>
            </a:r>
            <a:endParaRPr lang="en-US">
              <a:sym typeface="+mn-ea"/>
            </a:endParaRPr>
          </a:p>
          <a:p>
            <a:r>
              <a:rPr lang="en-US">
                <a:sym typeface="+mn-ea"/>
              </a:rPr>
              <a:t>sed ("stream editor") is a Unix utility that parses and transforms text, using a simple, compact programming language.</a:t>
            </a:r>
            <a:endParaRPr lang="en-US">
              <a:sym typeface="+mn-ea"/>
            </a:endParaRPr>
          </a:p>
          <a:p>
            <a:r>
              <a:rPr lang="en-US"/>
              <a:t>AWK (awk) is a domain-specific language designed for text processing and typically used as a data extraction and reporting tool. Like sed and grep, it's a filter, and is a standard feature of most Unix-like operating systems</a:t>
            </a:r>
            <a:endParaRPr lang="en-US"/>
          </a:p>
          <a:p>
            <a:r>
              <a:rPr lang="en-US"/>
              <a:t>A shell(sh) script is a computer program designed to be run by the Unix shell, a command-line 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13435"/>
          </a:xfrm>
        </p:spPr>
        <p:txBody>
          <a:bodyPr>
            <a:normAutofit/>
          </a:bodyPr>
          <a:p>
            <a:r>
              <a:rPr lang="en-US" b="1">
                <a:sym typeface="+mn-ea"/>
              </a:rPr>
              <a:t>Importing and using a Perl Module</a:t>
            </a:r>
            <a:endParaRPr lang="en-US" b="1">
              <a:sym typeface="+mn-ea"/>
            </a:endParaRPr>
          </a:p>
        </p:txBody>
      </p:sp>
      <p:sp>
        <p:nvSpPr>
          <p:cNvPr id="4" name="Content Placeholder 3"/>
          <p:cNvSpPr>
            <a:spLocks noGrp="1"/>
          </p:cNvSpPr>
          <p:nvPr>
            <p:ph sz="half" idx="1"/>
          </p:nvPr>
        </p:nvSpPr>
        <p:spPr>
          <a:xfrm>
            <a:off x="838200" y="1449070"/>
            <a:ext cx="10516235" cy="1054100"/>
          </a:xfrm>
        </p:spPr>
        <p:txBody>
          <a:bodyPr>
            <a:normAutofit lnSpcReduction="10000"/>
          </a:bodyPr>
          <a:p>
            <a:pPr marL="0" indent="0">
              <a:buNone/>
            </a:pPr>
            <a:r>
              <a:rPr lang="en-US" sz="2400"/>
              <a:t>To import this calculator module, we use require or use functions. To access a function or a variable from a module, :: is used. Here is an example demonstrating the same:</a:t>
            </a:r>
            <a:endParaRPr lang="en-US" sz="2400"/>
          </a:p>
        </p:txBody>
      </p:sp>
      <p:pic>
        <p:nvPicPr>
          <p:cNvPr id="6" name="Content Placeholder 5"/>
          <p:cNvPicPr>
            <a:picLocks noChangeAspect="1"/>
          </p:cNvPicPr>
          <p:nvPr>
            <p:ph sz="half" idx="2"/>
          </p:nvPr>
        </p:nvPicPr>
        <p:blipFill>
          <a:blip r:embed="rId1"/>
          <a:srcRect l="9861" t="29835" r="61560" b="33086"/>
          <a:stretch>
            <a:fillRect/>
          </a:stretch>
        </p:blipFill>
        <p:spPr>
          <a:xfrm>
            <a:off x="943610" y="2503170"/>
            <a:ext cx="5045710" cy="3679825"/>
          </a:xfrm>
          <a:prstGeom prst="rect">
            <a:avLst/>
          </a:prstGeom>
        </p:spPr>
      </p:pic>
      <p:sp>
        <p:nvSpPr>
          <p:cNvPr id="7" name="Content Placeholder 3"/>
          <p:cNvSpPr>
            <a:spLocks noGrp="1"/>
          </p:cNvSpPr>
          <p:nvPr/>
        </p:nvSpPr>
        <p:spPr>
          <a:xfrm>
            <a:off x="5989320" y="2502535"/>
            <a:ext cx="5504180" cy="3436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Perl provides various pre-defined modules which can be used in the Perl programs anytime with the keyword </a:t>
            </a:r>
            <a:r>
              <a:rPr lang="en-US" sz="2400" b="1"/>
              <a:t>use</a:t>
            </a:r>
            <a:endParaRPr lang="en-US" sz="2400"/>
          </a:p>
          <a:p>
            <a:pPr marL="0" indent="0">
              <a:buNone/>
            </a:pPr>
            <a:r>
              <a:rPr lang="en-US" sz="2400"/>
              <a:t>Such as: ‘strict’, ‘warnings’, etc.</a:t>
            </a:r>
            <a:endParaRPr lang="en-US"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14070"/>
          </a:xfrm>
        </p:spPr>
        <p:txBody>
          <a:bodyPr/>
          <a:p>
            <a:r>
              <a:rPr lang="en-US"/>
              <a:t>Number and its Types</a:t>
            </a:r>
            <a:endParaRPr lang="en-US"/>
          </a:p>
        </p:txBody>
      </p:sp>
      <p:sp>
        <p:nvSpPr>
          <p:cNvPr id="3" name="Content Placeholder 2"/>
          <p:cNvSpPr>
            <a:spLocks noGrp="1"/>
          </p:cNvSpPr>
          <p:nvPr>
            <p:ph sz="half" idx="1"/>
          </p:nvPr>
        </p:nvSpPr>
        <p:spPr>
          <a:xfrm>
            <a:off x="838200" y="1178560"/>
            <a:ext cx="10281285" cy="4998720"/>
          </a:xfrm>
        </p:spPr>
        <p:txBody>
          <a:bodyPr>
            <a:normAutofit/>
          </a:bodyPr>
          <a:p>
            <a:r>
              <a:rPr lang="en-US"/>
              <a:t>A Number in Perl is a mathematical object used to count, measure, and perform various mathematical operations</a:t>
            </a:r>
            <a:endParaRPr lang="en-US"/>
          </a:p>
          <a:p>
            <a:r>
              <a:rPr lang="en-US"/>
              <a:t>These numbers as per their use can be categorized into various types:</a:t>
            </a:r>
            <a:endParaRPr lang="en-US"/>
          </a:p>
          <a:p>
            <a:pPr marL="457200" indent="-457200">
              <a:buAutoNum type="arabicPeriod"/>
            </a:pPr>
            <a:r>
              <a:rPr lang="en-US">
                <a:sym typeface="+mn-ea"/>
              </a:rPr>
              <a:t>Integers</a:t>
            </a:r>
            <a:endParaRPr lang="en-US">
              <a:sym typeface="+mn-ea"/>
            </a:endParaRPr>
          </a:p>
          <a:p>
            <a:pPr marL="457200" indent="-457200">
              <a:buAutoNum type="arabicPeriod"/>
            </a:pPr>
            <a:r>
              <a:rPr lang="en-US">
                <a:sym typeface="+mn-ea"/>
              </a:rPr>
              <a:t>Floating Numbers</a:t>
            </a:r>
            <a:endParaRPr lang="en-US">
              <a:sym typeface="+mn-ea"/>
            </a:endParaRPr>
          </a:p>
          <a:p>
            <a:pPr marL="457200" indent="-457200">
              <a:buAutoNum type="arabicPeriod"/>
            </a:pPr>
            <a:r>
              <a:rPr lang="en-US">
                <a:sym typeface="+mn-ea"/>
              </a:rPr>
              <a:t>Hexadecimal Numbers</a:t>
            </a:r>
            <a:endParaRPr lang="en-US">
              <a:sym typeface="+mn-ea"/>
            </a:endParaRPr>
          </a:p>
          <a:p>
            <a:pPr marL="457200" indent="-457200">
              <a:buAutoNum type="arabicPeriod"/>
            </a:pPr>
            <a:r>
              <a:rPr lang="en-US">
                <a:sym typeface="+mn-ea"/>
              </a:rPr>
              <a:t>Octal Numbers</a:t>
            </a:r>
            <a:endParaRPr lang="en-US">
              <a:sym typeface="+mn-ea"/>
            </a:endParaRPr>
          </a:p>
          <a:p>
            <a:pPr marL="457200" indent="-457200">
              <a:buAutoNum type="arabicPeriod"/>
            </a:pPr>
            <a:r>
              <a:rPr lang="en-US">
                <a:sym typeface="+mn-ea"/>
              </a:rPr>
              <a:t>Binary Numbers</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77545"/>
          </a:xfrm>
        </p:spPr>
        <p:txBody>
          <a:bodyPr>
            <a:normAutofit fontScale="90000"/>
          </a:bodyPr>
          <a:p>
            <a:r>
              <a:rPr lang="en-US" b="1">
                <a:sym typeface="+mn-ea"/>
              </a:rPr>
              <a:t>Integers:</a:t>
            </a:r>
            <a:endParaRPr lang="en-US"/>
          </a:p>
        </p:txBody>
      </p:sp>
      <p:sp>
        <p:nvSpPr>
          <p:cNvPr id="4" name="Content Placeholder 3"/>
          <p:cNvSpPr>
            <a:spLocks noGrp="1"/>
          </p:cNvSpPr>
          <p:nvPr>
            <p:ph sz="half" idx="2"/>
          </p:nvPr>
        </p:nvSpPr>
        <p:spPr>
          <a:xfrm>
            <a:off x="5915660" y="1042670"/>
            <a:ext cx="5121275" cy="2071370"/>
          </a:xfrm>
        </p:spPr>
        <p:txBody>
          <a:bodyPr/>
          <a:p>
            <a:pPr marL="0" indent="0">
              <a:buNone/>
            </a:pPr>
            <a:r>
              <a:rPr lang="en-US" b="1"/>
              <a:t>Output:</a:t>
            </a:r>
            <a:endParaRPr lang="en-US" b="1"/>
          </a:p>
          <a:p>
            <a:pPr marL="0" indent="0">
              <a:buNone/>
            </a:pPr>
            <a:r>
              <a:rPr lang="en-US"/>
              <a:t>Positive Integer: 20</a:t>
            </a:r>
            <a:endParaRPr lang="en-US"/>
          </a:p>
          <a:p>
            <a:pPr marL="0" indent="0">
              <a:buNone/>
            </a:pPr>
            <a:r>
              <a:rPr lang="en-US"/>
              <a:t>Negative Integer: -15</a:t>
            </a:r>
            <a:endParaRPr lang="en-US"/>
          </a:p>
          <a:p>
            <a:pPr marL="0" indent="0">
              <a:buNone/>
            </a:pPr>
            <a:r>
              <a:rPr lang="en-US"/>
              <a:t>Big Integer: 123154454</a:t>
            </a:r>
            <a:endParaRPr lang="en-US"/>
          </a:p>
        </p:txBody>
      </p:sp>
      <p:pic>
        <p:nvPicPr>
          <p:cNvPr id="5" name="Content Placeholder 4"/>
          <p:cNvPicPr>
            <a:picLocks noChangeAspect="1"/>
          </p:cNvPicPr>
          <p:nvPr>
            <p:ph sz="half" idx="1"/>
          </p:nvPr>
        </p:nvPicPr>
        <p:blipFill>
          <a:blip r:embed="rId1"/>
          <a:srcRect l="11642" t="41977" r="61766" b="6736"/>
          <a:stretch>
            <a:fillRect/>
          </a:stretch>
        </p:blipFill>
        <p:spPr>
          <a:xfrm>
            <a:off x="943610" y="1042670"/>
            <a:ext cx="4118610" cy="4465955"/>
          </a:xfrm>
          <a:prstGeom prst="rect">
            <a:avLst/>
          </a:prstGeom>
        </p:spPr>
      </p:pic>
      <p:sp>
        <p:nvSpPr>
          <p:cNvPr id="6" name="Content Placeholder 3"/>
          <p:cNvSpPr>
            <a:spLocks noGrp="1"/>
          </p:cNvSpPr>
          <p:nvPr/>
        </p:nvSpPr>
        <p:spPr>
          <a:xfrm>
            <a:off x="942975" y="5508625"/>
            <a:ext cx="10093960" cy="107632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sym typeface="+mn-ea"/>
            </a:endParaRPr>
          </a:p>
          <a:p>
            <a:pPr marL="0" indent="0">
              <a:buNone/>
            </a:pPr>
            <a:r>
              <a:rPr lang="en-US">
                <a:sym typeface="+mn-ea"/>
              </a:rPr>
              <a:t>Perl integers are represented as decimal number with base 10. These numbers can be positive and negative both.</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77545"/>
          </a:xfrm>
        </p:spPr>
        <p:txBody>
          <a:bodyPr>
            <a:normAutofit fontScale="90000"/>
          </a:bodyPr>
          <a:p>
            <a:r>
              <a:rPr lang="en-US"/>
              <a:t>Floating Numbers</a:t>
            </a:r>
            <a:endParaRPr lang="en-US"/>
          </a:p>
        </p:txBody>
      </p:sp>
      <p:sp>
        <p:nvSpPr>
          <p:cNvPr id="4" name="Content Placeholder 3"/>
          <p:cNvSpPr>
            <a:spLocks noGrp="1"/>
          </p:cNvSpPr>
          <p:nvPr>
            <p:ph sz="half" idx="2"/>
          </p:nvPr>
        </p:nvSpPr>
        <p:spPr>
          <a:xfrm>
            <a:off x="5915660" y="1042670"/>
            <a:ext cx="5121275" cy="2071370"/>
          </a:xfrm>
        </p:spPr>
        <p:txBody>
          <a:bodyPr/>
          <a:p>
            <a:pPr marL="0" indent="0">
              <a:buNone/>
            </a:pPr>
            <a:r>
              <a:rPr lang="en-US" b="1"/>
              <a:t>Output:</a:t>
            </a:r>
            <a:endParaRPr lang="en-US" b="1"/>
          </a:p>
          <a:p>
            <a:pPr marL="0" indent="0">
              <a:buNone/>
            </a:pPr>
            <a:r>
              <a:rPr lang="en-US"/>
              <a:t>Positive Number: 20.5647</a:t>
            </a:r>
            <a:endParaRPr lang="en-US"/>
          </a:p>
          <a:p>
            <a:pPr marL="0" indent="0">
              <a:buNone/>
            </a:pPr>
            <a:r>
              <a:rPr lang="en-US"/>
              <a:t>Negative Number: -15.2451</a:t>
            </a:r>
            <a:endParaRPr lang="en-US"/>
          </a:p>
          <a:p>
            <a:pPr marL="0" indent="0">
              <a:buNone/>
            </a:pPr>
            <a:r>
              <a:rPr lang="en-US"/>
              <a:t>Scientific Number: 1.235e-08</a:t>
            </a:r>
            <a:endParaRPr lang="en-US"/>
          </a:p>
        </p:txBody>
      </p:sp>
      <p:sp>
        <p:nvSpPr>
          <p:cNvPr id="6" name="Content Placeholder 3"/>
          <p:cNvSpPr>
            <a:spLocks noGrp="1"/>
          </p:cNvSpPr>
          <p:nvPr/>
        </p:nvSpPr>
        <p:spPr>
          <a:xfrm>
            <a:off x="942975" y="5508625"/>
            <a:ext cx="10093960" cy="1076325"/>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ym typeface="+mn-ea"/>
              </a:rPr>
              <a:t>Floating point numbers in Perl are those which contain integer as well as fractional values separated by a decimal point. The integer part of a Floating Number could be positive or negative both but the fractional value can only be a positive value. </a:t>
            </a:r>
            <a:endParaRPr lang="en-US"/>
          </a:p>
          <a:p>
            <a:pPr marL="0" indent="0">
              <a:buNone/>
            </a:pPr>
            <a:endParaRPr lang="en-US"/>
          </a:p>
        </p:txBody>
      </p:sp>
      <p:pic>
        <p:nvPicPr>
          <p:cNvPr id="7" name="Content Placeholder 6"/>
          <p:cNvPicPr>
            <a:picLocks noChangeAspect="1"/>
          </p:cNvPicPr>
          <p:nvPr>
            <p:ph sz="half" idx="1"/>
          </p:nvPr>
        </p:nvPicPr>
        <p:blipFill>
          <a:blip r:embed="rId1"/>
          <a:srcRect l="11699" t="37320" r="60282" b="12950"/>
          <a:stretch>
            <a:fillRect/>
          </a:stretch>
        </p:blipFill>
        <p:spPr>
          <a:xfrm>
            <a:off x="904875" y="1014095"/>
            <a:ext cx="4226560" cy="421767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77545"/>
          </a:xfrm>
        </p:spPr>
        <p:txBody>
          <a:bodyPr>
            <a:normAutofit fontScale="90000"/>
          </a:bodyPr>
          <a:p>
            <a:r>
              <a:rPr lang="en-US" b="1">
                <a:sym typeface="+mn-ea"/>
              </a:rPr>
              <a:t>Hexadecimal Numbers</a:t>
            </a:r>
            <a:endParaRPr lang="en-US"/>
          </a:p>
        </p:txBody>
      </p:sp>
      <p:sp>
        <p:nvSpPr>
          <p:cNvPr id="4" name="Content Placeholder 3"/>
          <p:cNvSpPr>
            <a:spLocks noGrp="1"/>
          </p:cNvSpPr>
          <p:nvPr>
            <p:ph sz="half" idx="2"/>
          </p:nvPr>
        </p:nvSpPr>
        <p:spPr>
          <a:xfrm>
            <a:off x="5915660" y="1042670"/>
            <a:ext cx="5121275" cy="2071370"/>
          </a:xfrm>
        </p:spPr>
        <p:txBody>
          <a:bodyPr/>
          <a:p>
            <a:pPr marL="0" indent="0">
              <a:buNone/>
            </a:pPr>
            <a:r>
              <a:rPr lang="en-US" b="1"/>
              <a:t>Output:</a:t>
            </a:r>
            <a:endParaRPr lang="en-US" b="1"/>
          </a:p>
          <a:p>
            <a:pPr marL="0" indent="0">
              <a:buNone/>
            </a:pPr>
            <a:r>
              <a:rPr lang="en-US"/>
              <a:t>Positive Hex Number: 12</a:t>
            </a:r>
            <a:endParaRPr lang="en-US"/>
          </a:p>
          <a:p>
            <a:pPr marL="0" indent="0">
              <a:buNone/>
            </a:pPr>
            <a:r>
              <a:rPr lang="en-US"/>
              <a:t>Negative Hex Number: -14</a:t>
            </a:r>
            <a:endParaRPr lang="en-US"/>
          </a:p>
          <a:p>
            <a:pPr marL="0" indent="0">
              <a:buNone/>
            </a:pPr>
            <a:r>
              <a:rPr lang="en-US"/>
              <a:t>Value in Hex Format: c</a:t>
            </a:r>
            <a:endParaRPr lang="en-US"/>
          </a:p>
        </p:txBody>
      </p:sp>
      <p:sp>
        <p:nvSpPr>
          <p:cNvPr id="6" name="Content Placeholder 3"/>
          <p:cNvSpPr>
            <a:spLocks noGrp="1"/>
          </p:cNvSpPr>
          <p:nvPr/>
        </p:nvSpPr>
        <p:spPr>
          <a:xfrm>
            <a:off x="942975" y="5508625"/>
            <a:ext cx="10093960" cy="107632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ym typeface="+mn-ea"/>
              </a:rPr>
              <a:t>Hexadecimal numbers are numbers with base 16 i.e. they range from 0-15 represented as 0xa with ‘0x’ preceding the number whereas ‘a’ here is the value of 10 in Hex form.</a:t>
            </a:r>
            <a:endParaRPr lang="en-US"/>
          </a:p>
          <a:p>
            <a:r>
              <a:rPr lang="en-US">
                <a:sym typeface="+mn-ea"/>
              </a:rPr>
              <a:t> ‘%x’  is used to print the value in its hexadecimal form</a:t>
            </a:r>
            <a:endParaRPr lang="en-US"/>
          </a:p>
          <a:p>
            <a:pPr>
              <a:buNone/>
            </a:pPr>
            <a:endParaRPr lang="en-US"/>
          </a:p>
        </p:txBody>
      </p:sp>
      <p:pic>
        <p:nvPicPr>
          <p:cNvPr id="5" name="Content Placeholder 4"/>
          <p:cNvPicPr>
            <a:picLocks noChangeAspect="1"/>
          </p:cNvPicPr>
          <p:nvPr>
            <p:ph sz="half" idx="1"/>
          </p:nvPr>
        </p:nvPicPr>
        <p:blipFill>
          <a:blip r:embed="rId1"/>
          <a:srcRect l="11856" t="43084" r="58529" b="13996"/>
          <a:stretch>
            <a:fillRect/>
          </a:stretch>
        </p:blipFill>
        <p:spPr>
          <a:xfrm>
            <a:off x="928370" y="1223010"/>
            <a:ext cx="5038090" cy="410527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77545"/>
          </a:xfrm>
        </p:spPr>
        <p:txBody>
          <a:bodyPr>
            <a:normAutofit fontScale="90000"/>
          </a:bodyPr>
          <a:p>
            <a:r>
              <a:rPr lang="en-US" b="1">
                <a:sym typeface="+mn-ea"/>
              </a:rPr>
              <a:t>Octal Numbers</a:t>
            </a:r>
            <a:endParaRPr lang="en-US"/>
          </a:p>
        </p:txBody>
      </p:sp>
      <p:sp>
        <p:nvSpPr>
          <p:cNvPr id="4" name="Content Placeholder 3"/>
          <p:cNvSpPr>
            <a:spLocks noGrp="1"/>
          </p:cNvSpPr>
          <p:nvPr>
            <p:ph sz="half" idx="2"/>
          </p:nvPr>
        </p:nvSpPr>
        <p:spPr>
          <a:xfrm>
            <a:off x="5915660" y="1042670"/>
            <a:ext cx="5121275" cy="2071370"/>
          </a:xfrm>
        </p:spPr>
        <p:txBody>
          <a:bodyPr/>
          <a:p>
            <a:pPr marL="0" indent="0">
              <a:buNone/>
            </a:pPr>
            <a:r>
              <a:rPr lang="en-US" b="1"/>
              <a:t>Output:</a:t>
            </a:r>
            <a:endParaRPr lang="en-US" b="1"/>
          </a:p>
          <a:p>
            <a:pPr marL="0" indent="0">
              <a:buNone/>
            </a:pPr>
            <a:r>
              <a:rPr lang="en-US"/>
              <a:t>Positive Octal number: 60</a:t>
            </a:r>
            <a:endParaRPr lang="en-US"/>
          </a:p>
          <a:p>
            <a:pPr marL="0" indent="0">
              <a:buNone/>
            </a:pPr>
            <a:r>
              <a:rPr lang="en-US"/>
              <a:t>Negative Octal number: -60</a:t>
            </a:r>
            <a:endParaRPr lang="en-US"/>
          </a:p>
          <a:p>
            <a:pPr marL="0" indent="0">
              <a:buNone/>
            </a:pPr>
            <a:r>
              <a:rPr lang="en-US"/>
              <a:t>Value in Octal Form: 74</a:t>
            </a:r>
            <a:endParaRPr lang="en-US"/>
          </a:p>
        </p:txBody>
      </p:sp>
      <p:sp>
        <p:nvSpPr>
          <p:cNvPr id="6" name="Content Placeholder 3"/>
          <p:cNvSpPr>
            <a:spLocks noGrp="1"/>
          </p:cNvSpPr>
          <p:nvPr/>
        </p:nvSpPr>
        <p:spPr>
          <a:xfrm>
            <a:off x="837565" y="5086985"/>
            <a:ext cx="10199370" cy="1497965"/>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ym typeface="+mn-ea"/>
              </a:rPr>
              <a:t>Octal numbers are the numbers with base 8 i.e. they range from 0-7. These numbers are represented as 057 with ‘0’ preceding the number and the rest part is the octal value of the required decimal number.</a:t>
            </a:r>
            <a:endParaRPr lang="en-US"/>
          </a:p>
          <a:p>
            <a:r>
              <a:rPr lang="en-US">
                <a:sym typeface="+mn-ea"/>
              </a:rPr>
              <a:t>Here, ‘%o’ is used to print the value in its octal form</a:t>
            </a:r>
            <a:endParaRPr lang="en-US">
              <a:sym typeface="+mn-ea"/>
            </a:endParaRPr>
          </a:p>
          <a:p>
            <a:pPr>
              <a:buNone/>
            </a:pPr>
            <a:endParaRPr lang="en-US"/>
          </a:p>
        </p:txBody>
      </p:sp>
      <p:pic>
        <p:nvPicPr>
          <p:cNvPr id="7" name="Content Placeholder 6"/>
          <p:cNvPicPr>
            <a:picLocks noChangeAspect="1"/>
          </p:cNvPicPr>
          <p:nvPr>
            <p:ph sz="half" idx="1"/>
          </p:nvPr>
        </p:nvPicPr>
        <p:blipFill>
          <a:blip r:embed="rId1"/>
          <a:srcRect l="11715" t="31340" r="58555" b="30258"/>
          <a:stretch>
            <a:fillRect/>
          </a:stretch>
        </p:blipFill>
        <p:spPr>
          <a:xfrm>
            <a:off x="678815" y="1270635"/>
            <a:ext cx="4888865" cy="35496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77545"/>
          </a:xfrm>
        </p:spPr>
        <p:txBody>
          <a:bodyPr>
            <a:normAutofit fontScale="90000"/>
          </a:bodyPr>
          <a:p>
            <a:r>
              <a:rPr lang="en-US" b="1">
                <a:sym typeface="+mn-ea"/>
              </a:rPr>
              <a:t>Binary Numbers</a:t>
            </a:r>
            <a:endParaRPr lang="en-US"/>
          </a:p>
        </p:txBody>
      </p:sp>
      <p:sp>
        <p:nvSpPr>
          <p:cNvPr id="4" name="Content Placeholder 3"/>
          <p:cNvSpPr>
            <a:spLocks noGrp="1"/>
          </p:cNvSpPr>
          <p:nvPr>
            <p:ph sz="half" idx="2"/>
          </p:nvPr>
        </p:nvSpPr>
        <p:spPr>
          <a:xfrm>
            <a:off x="5915660" y="1042670"/>
            <a:ext cx="5121275" cy="2071370"/>
          </a:xfrm>
        </p:spPr>
        <p:txBody>
          <a:bodyPr>
            <a:normAutofit fontScale="90000"/>
          </a:bodyPr>
          <a:p>
            <a:pPr marL="0" indent="0">
              <a:buNone/>
            </a:pPr>
            <a:r>
              <a:rPr lang="en-US" b="1"/>
              <a:t>Output:</a:t>
            </a:r>
            <a:endParaRPr lang="en-US" b="1"/>
          </a:p>
          <a:p>
            <a:pPr marL="0" indent="0">
              <a:buNone/>
            </a:pPr>
            <a:r>
              <a:rPr lang="en-US"/>
              <a:t>Positive Binary Number: 10</a:t>
            </a:r>
            <a:endParaRPr lang="en-US"/>
          </a:p>
          <a:p>
            <a:pPr marL="0" indent="0">
              <a:buNone/>
            </a:pPr>
            <a:r>
              <a:rPr lang="en-US"/>
              <a:t>Negative Binary Number: -22</a:t>
            </a:r>
            <a:endParaRPr lang="en-US"/>
          </a:p>
          <a:p>
            <a:pPr marL="0" indent="0">
              <a:buNone/>
            </a:pPr>
            <a:r>
              <a:rPr lang="en-US"/>
              <a:t>Value in unsigned Binary Form: 1010</a:t>
            </a:r>
            <a:endParaRPr lang="en-US"/>
          </a:p>
        </p:txBody>
      </p:sp>
      <p:sp>
        <p:nvSpPr>
          <p:cNvPr id="6" name="Content Placeholder 3"/>
          <p:cNvSpPr>
            <a:spLocks noGrp="1"/>
          </p:cNvSpPr>
          <p:nvPr/>
        </p:nvSpPr>
        <p:spPr>
          <a:xfrm>
            <a:off x="837565" y="5086985"/>
            <a:ext cx="10199370" cy="149796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ym typeface="+mn-ea"/>
              </a:rPr>
              <a:t>Binary numbers are number with base 2 i.e. they are formed of only two values 0 and 1. These numbers are represented as 0b1010 with ‘0b’ preceding the number.</a:t>
            </a:r>
            <a:endParaRPr lang="en-US">
              <a:sym typeface="+mn-ea"/>
            </a:endParaRPr>
          </a:p>
          <a:p>
            <a:r>
              <a:rPr lang="en-US"/>
              <a:t>‘%b’ is used to print the number in its actual binary form.</a:t>
            </a:r>
            <a:endParaRPr lang="en-US"/>
          </a:p>
          <a:p>
            <a:pPr>
              <a:buNone/>
            </a:pPr>
            <a:endParaRPr lang="en-US"/>
          </a:p>
        </p:txBody>
      </p:sp>
      <p:pic>
        <p:nvPicPr>
          <p:cNvPr id="5" name="Content Placeholder 4"/>
          <p:cNvPicPr>
            <a:picLocks noChangeAspect="1"/>
          </p:cNvPicPr>
          <p:nvPr>
            <p:ph sz="half" idx="1"/>
          </p:nvPr>
        </p:nvPicPr>
        <p:blipFill>
          <a:blip r:embed="rId1"/>
          <a:srcRect l="11770" t="38525" r="54461" b="17615"/>
          <a:stretch>
            <a:fillRect/>
          </a:stretch>
        </p:blipFill>
        <p:spPr>
          <a:xfrm>
            <a:off x="823595" y="1042670"/>
            <a:ext cx="5092065" cy="371792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0350"/>
            <a:ext cx="10515600" cy="767715"/>
          </a:xfrm>
        </p:spPr>
        <p:txBody>
          <a:bodyPr/>
          <a:p>
            <a:pPr algn="ctr"/>
            <a:r>
              <a:rPr lang="en-US"/>
              <a:t>3.Data Types</a:t>
            </a:r>
            <a:endParaRPr lang="en-US"/>
          </a:p>
        </p:txBody>
      </p:sp>
      <p:sp>
        <p:nvSpPr>
          <p:cNvPr id="3" name="Content Placeholder 2"/>
          <p:cNvSpPr>
            <a:spLocks noGrp="1"/>
          </p:cNvSpPr>
          <p:nvPr>
            <p:ph sz="half" idx="1"/>
          </p:nvPr>
        </p:nvSpPr>
        <p:spPr>
          <a:xfrm>
            <a:off x="838200" y="1027430"/>
            <a:ext cx="10516235" cy="5179695"/>
          </a:xfrm>
        </p:spPr>
        <p:txBody>
          <a:bodyPr/>
          <a:p>
            <a:r>
              <a:rPr lang="en-US"/>
              <a:t>Data types specify the type of data that a valid Perl variable can hold.</a:t>
            </a:r>
            <a:endParaRPr lang="en-US"/>
          </a:p>
          <a:p>
            <a:r>
              <a:rPr lang="en-US"/>
              <a:t>There is no need to specify a type for the data while using in the Perl program. </a:t>
            </a:r>
            <a:endParaRPr lang="en-US"/>
          </a:p>
          <a:p>
            <a:r>
              <a:rPr lang="en-US"/>
              <a:t>The Perl interpreter will choose the type based on the context of the data itself.</a:t>
            </a:r>
            <a:endParaRPr lang="en-US"/>
          </a:p>
          <a:p>
            <a:pPr marL="514350" indent="-514350">
              <a:buAutoNum type="arabicPeriod"/>
            </a:pPr>
            <a:r>
              <a:rPr lang="en-US"/>
              <a:t>Scalars</a:t>
            </a:r>
            <a:endParaRPr lang="en-US"/>
          </a:p>
          <a:p>
            <a:pPr marL="514350" indent="-514350">
              <a:buAutoNum type="arabicPeriod"/>
            </a:pPr>
            <a:r>
              <a:rPr lang="en-US"/>
              <a:t>Arrays</a:t>
            </a:r>
            <a:endParaRPr lang="en-US"/>
          </a:p>
          <a:p>
            <a:pPr marL="514350" indent="-514350">
              <a:buAutoNum type="arabicPeriod"/>
            </a:pPr>
            <a:r>
              <a:rPr lang="en-US"/>
              <a:t>Hashes(Associative Arrays)</a:t>
            </a:r>
            <a:endParaRPr lang="en-US"/>
          </a:p>
          <a:p>
            <a:pPr marL="514350" indent="-514350">
              <a:buAutoNum type="arabicPeriod"/>
            </a:pPr>
            <a:r>
              <a:rPr lang="en-US"/>
              <a:t>Strings</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37870"/>
          </a:xfrm>
        </p:spPr>
        <p:txBody>
          <a:bodyPr>
            <a:normAutofit fontScale="90000"/>
          </a:bodyPr>
          <a:p>
            <a:r>
              <a:rPr lang="en-US">
                <a:sym typeface="+mn-ea"/>
              </a:rPr>
              <a:t> Scalars</a:t>
            </a:r>
            <a:endParaRPr lang="en-US"/>
          </a:p>
        </p:txBody>
      </p:sp>
      <p:sp>
        <p:nvSpPr>
          <p:cNvPr id="3" name="Content Placeholder 2"/>
          <p:cNvSpPr>
            <a:spLocks noGrp="1"/>
          </p:cNvSpPr>
          <p:nvPr>
            <p:ph sz="half" idx="1"/>
          </p:nvPr>
        </p:nvSpPr>
        <p:spPr>
          <a:xfrm>
            <a:off x="838200" y="1268095"/>
            <a:ext cx="10975340" cy="1710055"/>
          </a:xfrm>
        </p:spPr>
        <p:txBody>
          <a:bodyPr>
            <a:normAutofit/>
          </a:bodyPr>
          <a:p>
            <a:r>
              <a:rPr lang="en-US" sz="2400"/>
              <a:t>A scalar is a variable that stores a single unit of data at a time.</a:t>
            </a:r>
            <a:endParaRPr lang="en-US" sz="2400"/>
          </a:p>
          <a:p>
            <a:r>
              <a:rPr lang="en-US" sz="2400"/>
              <a:t> The data that will be stored by the scalar variable can be of the different type like string, character, floating point, a large group of strings or it can be a webpage and so on.</a:t>
            </a:r>
            <a:endParaRPr lang="en-US" sz="2400"/>
          </a:p>
          <a:p>
            <a:endParaRPr lang="en-US" sz="2400"/>
          </a:p>
        </p:txBody>
      </p:sp>
      <p:sp>
        <p:nvSpPr>
          <p:cNvPr id="5" name="Content Placeholder 4"/>
          <p:cNvSpPr>
            <a:spLocks noGrp="1"/>
          </p:cNvSpPr>
          <p:nvPr>
            <p:ph sz="half" idx="2"/>
          </p:nvPr>
        </p:nvSpPr>
        <p:spPr>
          <a:xfrm>
            <a:off x="1026795" y="2978150"/>
            <a:ext cx="10537825" cy="1483360"/>
          </a:xfrm>
        </p:spPr>
        <p:txBody>
          <a:bodyPr>
            <a:normAutofit lnSpcReduction="10000"/>
          </a:bodyPr>
          <a:p>
            <a:pPr marL="0" indent="0">
              <a:buNone/>
            </a:pPr>
            <a:r>
              <a:rPr lang="en-US" sz="2400" b="1"/>
              <a:t>Numeric Scalars:</a:t>
            </a:r>
            <a:endParaRPr lang="en-US" sz="2400" b="1"/>
          </a:p>
          <a:p>
            <a:pPr marL="0" indent="0">
              <a:buNone/>
            </a:pPr>
            <a:r>
              <a:rPr lang="en-US" sz="2400"/>
              <a:t>Numeric scalar variables hold values like whole numbers, integers(positive and negative), float(containing decimal point). The following example demonstrates different types of numerical scalar variables in perl.</a:t>
            </a:r>
            <a:endParaRPr lang="en-US" sz="2400"/>
          </a:p>
        </p:txBody>
      </p:sp>
      <p:sp>
        <p:nvSpPr>
          <p:cNvPr id="6" name="Content Placeholder 3"/>
          <p:cNvSpPr>
            <a:spLocks noGrp="1"/>
          </p:cNvSpPr>
          <p:nvPr/>
        </p:nvSpPr>
        <p:spPr>
          <a:xfrm>
            <a:off x="1026795" y="4786630"/>
            <a:ext cx="9888855" cy="1422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String Scalars</a:t>
            </a:r>
            <a:endParaRPr lang="en-US" sz="2400" b="1"/>
          </a:p>
          <a:p>
            <a:pPr marL="0" indent="0">
              <a:buNone/>
            </a:pPr>
            <a:r>
              <a:rPr lang="en-US" sz="2400"/>
              <a:t>String scalar variables hold values like a word(made of different characters), a group of words or a paragraph</a:t>
            </a:r>
            <a:endParaRPr lang="en-US" sz="2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07390"/>
          </a:xfrm>
        </p:spPr>
        <p:txBody>
          <a:bodyPr>
            <a:normAutofit fontScale="90000"/>
          </a:bodyPr>
          <a:p>
            <a:r>
              <a:rPr lang="en-US" b="1">
                <a:sym typeface="+mn-ea"/>
              </a:rPr>
              <a:t>Scalars Cont..</a:t>
            </a:r>
            <a:endParaRPr lang="en-US"/>
          </a:p>
        </p:txBody>
      </p:sp>
      <p:sp>
        <p:nvSpPr>
          <p:cNvPr id="4" name="Content Placeholder 3"/>
          <p:cNvSpPr>
            <a:spLocks noGrp="1"/>
          </p:cNvSpPr>
          <p:nvPr>
            <p:ph sz="half" idx="2"/>
          </p:nvPr>
        </p:nvSpPr>
        <p:spPr>
          <a:xfrm>
            <a:off x="6263005" y="1423035"/>
            <a:ext cx="4925060" cy="2718435"/>
          </a:xfrm>
        </p:spPr>
        <p:txBody>
          <a:bodyPr>
            <a:normAutofit fontScale="80000"/>
          </a:bodyPr>
          <a:p>
            <a:pPr marL="0" indent="0">
              <a:buNone/>
            </a:pPr>
            <a:r>
              <a:rPr lang="en-US" b="1"/>
              <a:t>Output:</a:t>
            </a:r>
            <a:endParaRPr lang="en-US" b="1"/>
          </a:p>
          <a:p>
            <a:pPr marL="0" indent="0">
              <a:buNone/>
            </a:pPr>
            <a:r>
              <a:rPr lang="en-US"/>
              <a:t>String with alphabets = GeeksforGeeks</a:t>
            </a:r>
            <a:endParaRPr lang="en-US"/>
          </a:p>
          <a:p>
            <a:pPr marL="0" indent="0">
              <a:buNone/>
            </a:pPr>
            <a:r>
              <a:rPr lang="en-US"/>
              <a:t>String with numeric values = 17</a:t>
            </a:r>
            <a:endParaRPr lang="en-US"/>
          </a:p>
          <a:p>
            <a:pPr marL="0" indent="0">
              <a:buNone/>
            </a:pPr>
            <a:r>
              <a:rPr lang="en-US"/>
              <a:t>String with alphanumeric values = gfg21</a:t>
            </a:r>
            <a:endParaRPr lang="en-US"/>
          </a:p>
          <a:p>
            <a:pPr marL="0" indent="0">
              <a:buNone/>
            </a:pPr>
            <a:r>
              <a:rPr lang="en-US"/>
              <a:t>String within Single quotes = Hello Geeks</a:t>
            </a:r>
            <a:endParaRPr lang="en-US"/>
          </a:p>
          <a:p>
            <a:pPr marL="0" indent="0">
              <a:buNone/>
            </a:pPr>
            <a:r>
              <a:rPr lang="en-US"/>
              <a:t>String with special characters = ^gfg</a:t>
            </a:r>
            <a:endParaRPr lang="en-US"/>
          </a:p>
        </p:txBody>
      </p:sp>
      <p:pic>
        <p:nvPicPr>
          <p:cNvPr id="7" name="Content Placeholder 6"/>
          <p:cNvPicPr>
            <a:picLocks noChangeAspect="1"/>
          </p:cNvPicPr>
          <p:nvPr>
            <p:ph sz="half" idx="1"/>
          </p:nvPr>
        </p:nvPicPr>
        <p:blipFill>
          <a:blip r:embed="rId1"/>
          <a:srcRect l="9777" t="25392" r="49792" b="19163"/>
          <a:stretch>
            <a:fillRect/>
          </a:stretch>
        </p:blipFill>
        <p:spPr>
          <a:xfrm>
            <a:off x="467360" y="1072515"/>
            <a:ext cx="5447030" cy="4851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why perl Cont..</a:t>
            </a:r>
            <a:endParaRPr lang="en-US"/>
          </a:p>
        </p:txBody>
      </p:sp>
      <p:sp>
        <p:nvSpPr>
          <p:cNvPr id="3" name="Content Placeholder 2"/>
          <p:cNvSpPr>
            <a:spLocks noGrp="1"/>
          </p:cNvSpPr>
          <p:nvPr>
            <p:ph idx="1"/>
          </p:nvPr>
        </p:nvSpPr>
        <p:spPr/>
        <p:txBody>
          <a:bodyPr/>
          <a:p>
            <a:r>
              <a:rPr lang="en-US" b="1" u="sng">
                <a:sym typeface="+mn-ea"/>
              </a:rPr>
              <a:t>System Administration</a:t>
            </a:r>
            <a:r>
              <a:rPr lang="en-US">
                <a:sym typeface="+mn-ea"/>
              </a:rPr>
              <a:t>: Due to having the different scripting languages capabilities Perl make the task of system administration very easy. Instead of becoming dependent on many languages, just use Perl to complete out the whole task of system administration. In Spite of this Perl also used in web programming, web automation, GUI programming etc.</a:t>
            </a:r>
            <a:endParaRPr lang="en-US"/>
          </a:p>
          <a:p>
            <a:r>
              <a:rPr lang="en-US" b="1" u="sng">
                <a:sym typeface="+mn-ea"/>
              </a:rPr>
              <a:t>Web and Perl</a:t>
            </a:r>
            <a:r>
              <a:rPr lang="en-US">
                <a:sym typeface="+mn-ea"/>
              </a:rPr>
              <a:t>: Perl can be embedded into web servers to increase its processing power and it has the DBI package, which makes web-database integration very easy.</a:t>
            </a:r>
            <a:endParaRPr lang="en-US"/>
          </a:p>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7070" y="365125"/>
            <a:ext cx="10666730" cy="1325880"/>
          </a:xfrm>
        </p:spPr>
        <p:txBody>
          <a:bodyPr/>
          <a:p>
            <a:r>
              <a:rPr lang="en-US"/>
              <a:t>Comparing Scalars</a:t>
            </a:r>
            <a:endParaRPr lang="en-US"/>
          </a:p>
        </p:txBody>
      </p:sp>
      <p:sp>
        <p:nvSpPr>
          <p:cNvPr id="4" name="Content Placeholder 3"/>
          <p:cNvSpPr>
            <a:spLocks noGrp="1"/>
          </p:cNvSpPr>
          <p:nvPr>
            <p:ph sz="half" idx="2"/>
          </p:nvPr>
        </p:nvSpPr>
        <p:spPr/>
        <p:txBody>
          <a:bodyPr/>
          <a:p>
            <a:r>
              <a:rPr lang="en-US"/>
              <a:t>These operators compare scalars.</a:t>
            </a:r>
            <a:endParaRPr lang="en-US"/>
          </a:p>
          <a:p>
            <a:r>
              <a:rPr lang="en-US"/>
              <a:t>One is for numeric scalar values and one is for string scalar values.</a:t>
            </a:r>
            <a:endParaRPr lang="en-US"/>
          </a:p>
          <a:p>
            <a:r>
              <a:rPr lang="en-US"/>
              <a:t>==,!=,&lt;,&gt;,&lt;=,&gt;= are work for Numeric Scalars </a:t>
            </a:r>
            <a:endParaRPr lang="en-US"/>
          </a:p>
          <a:p>
            <a:r>
              <a:rPr lang="en-US">
                <a:sym typeface="+mn-ea"/>
              </a:rPr>
              <a:t>==,!=,&lt;,&gt;,&lt;=,&gt;= and eq,ne,lt,gt,le and ge are work for both Numeric and String Scalars</a:t>
            </a:r>
            <a:endParaRPr lang="en-US"/>
          </a:p>
        </p:txBody>
      </p:sp>
      <p:pic>
        <p:nvPicPr>
          <p:cNvPr id="5" name="Content Placeholder 4"/>
          <p:cNvPicPr>
            <a:picLocks noChangeAspect="1"/>
          </p:cNvPicPr>
          <p:nvPr>
            <p:ph sz="half" idx="1"/>
          </p:nvPr>
        </p:nvPicPr>
        <p:blipFill>
          <a:blip r:embed="rId1"/>
          <a:srcRect l="6115" t="32112" r="63186" b="11402"/>
          <a:stretch>
            <a:fillRect/>
          </a:stretch>
        </p:blipFill>
        <p:spPr>
          <a:xfrm>
            <a:off x="686435" y="1691005"/>
            <a:ext cx="4732655" cy="489521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39775"/>
          </a:xfrm>
        </p:spPr>
        <p:txBody>
          <a:bodyPr>
            <a:normAutofit fontScale="90000"/>
          </a:bodyPr>
          <a:p>
            <a:r>
              <a:rPr lang="en-US"/>
              <a:t>Array</a:t>
            </a:r>
            <a:endParaRPr lang="en-US"/>
          </a:p>
        </p:txBody>
      </p:sp>
      <p:sp>
        <p:nvSpPr>
          <p:cNvPr id="3" name="Content Placeholder 2"/>
          <p:cNvSpPr>
            <a:spLocks noGrp="1"/>
          </p:cNvSpPr>
          <p:nvPr>
            <p:ph sz="half" idx="1"/>
          </p:nvPr>
        </p:nvSpPr>
        <p:spPr>
          <a:xfrm>
            <a:off x="838200" y="1104900"/>
            <a:ext cx="10960100" cy="5452745"/>
          </a:xfrm>
        </p:spPr>
        <p:txBody>
          <a:bodyPr>
            <a:normAutofit lnSpcReduction="20000"/>
          </a:bodyPr>
          <a:p>
            <a:endParaRPr lang="en-US"/>
          </a:p>
          <a:p>
            <a:r>
              <a:rPr lang="en-US"/>
              <a:t>In Perl, array is a special type of variable.</a:t>
            </a:r>
            <a:endParaRPr lang="en-US"/>
          </a:p>
          <a:p>
            <a:r>
              <a:rPr lang="en-US"/>
              <a:t>The array is used to store the list of values and each object of the list is termed as an element.</a:t>
            </a:r>
            <a:endParaRPr lang="en-US"/>
          </a:p>
          <a:p>
            <a:r>
              <a:rPr lang="en-US"/>
              <a:t>Elements can either be a number, string, or any type of scalar data including another variable.</a:t>
            </a:r>
            <a:endParaRPr lang="en-US"/>
          </a:p>
          <a:p>
            <a:r>
              <a:rPr lang="en-US">
                <a:sym typeface="+mn-ea"/>
              </a:rPr>
              <a:t>In Perl programming every array variable is declared using “@” sign before the variable’s name</a:t>
            </a:r>
            <a:endParaRPr lang="en-US">
              <a:sym typeface="+mn-ea"/>
            </a:endParaRPr>
          </a:p>
          <a:p>
            <a:r>
              <a:rPr lang="en-US"/>
              <a:t>Array can be shown below,</a:t>
            </a:r>
            <a:endParaRPr lang="en-US"/>
          </a:p>
          <a:p>
            <a:endParaRPr lang="en-US"/>
          </a:p>
          <a:p>
            <a:endParaRPr lang="en-US"/>
          </a:p>
        </p:txBody>
      </p:sp>
      <p:pic>
        <p:nvPicPr>
          <p:cNvPr id="5" name="Content Placeholder 4"/>
          <p:cNvPicPr>
            <a:picLocks noChangeAspect="1"/>
          </p:cNvPicPr>
          <p:nvPr>
            <p:ph sz="half" idx="2"/>
          </p:nvPr>
        </p:nvPicPr>
        <p:blipFill>
          <a:blip r:embed="rId1"/>
          <a:stretch>
            <a:fillRect/>
          </a:stretch>
        </p:blipFill>
        <p:spPr>
          <a:xfrm>
            <a:off x="1076325" y="4618990"/>
            <a:ext cx="5181600" cy="151384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07390"/>
          </a:xfrm>
        </p:spPr>
        <p:txBody>
          <a:bodyPr>
            <a:normAutofit fontScale="90000"/>
          </a:bodyPr>
          <a:p>
            <a:r>
              <a:rPr lang="en-US"/>
              <a:t>Creation and accesssing array</a:t>
            </a:r>
            <a:endParaRPr lang="en-US"/>
          </a:p>
        </p:txBody>
      </p:sp>
      <p:sp>
        <p:nvSpPr>
          <p:cNvPr id="3" name="Content Placeholder 2"/>
          <p:cNvSpPr>
            <a:spLocks noGrp="1"/>
          </p:cNvSpPr>
          <p:nvPr>
            <p:ph sz="half" idx="1"/>
          </p:nvPr>
        </p:nvSpPr>
        <p:spPr>
          <a:xfrm>
            <a:off x="838200" y="1072515"/>
            <a:ext cx="5181600" cy="5104765"/>
          </a:xfrm>
        </p:spPr>
        <p:txBody>
          <a:bodyPr/>
          <a:p>
            <a:pPr marL="0" indent="0">
              <a:buNone/>
            </a:pPr>
            <a:r>
              <a:rPr lang="en-US" u="sng"/>
              <a:t>Creation of array:</a:t>
            </a:r>
            <a:endParaRPr lang="en-US" u="sng"/>
          </a:p>
          <a:p>
            <a:r>
              <a:rPr lang="en-US"/>
              <a:t>@number = (50, 70, 46);             </a:t>
            </a:r>
            <a:endParaRPr lang="en-US"/>
          </a:p>
          <a:p>
            <a:r>
              <a:rPr lang="en-US"/>
              <a:t>@names = ("Geeks", "For", "Geeks");</a:t>
            </a:r>
            <a:endParaRPr lang="en-US"/>
          </a:p>
        </p:txBody>
      </p:sp>
      <p:sp>
        <p:nvSpPr>
          <p:cNvPr id="4" name="Content Placeholder 3"/>
          <p:cNvSpPr>
            <a:spLocks noGrp="1"/>
          </p:cNvSpPr>
          <p:nvPr>
            <p:ph sz="half" idx="2"/>
          </p:nvPr>
        </p:nvSpPr>
        <p:spPr>
          <a:xfrm>
            <a:off x="6172200" y="1072515"/>
            <a:ext cx="5181600" cy="5001895"/>
          </a:xfrm>
        </p:spPr>
        <p:txBody>
          <a:bodyPr>
            <a:normAutofit lnSpcReduction="20000"/>
          </a:bodyPr>
          <a:p>
            <a:pPr marL="0" indent="0">
              <a:buNone/>
            </a:pPr>
            <a:r>
              <a:rPr lang="en-US" u="sng">
                <a:sym typeface="+mn-ea"/>
              </a:rPr>
              <a:t>Accessing Array Elements:</a:t>
            </a:r>
            <a:endParaRPr lang="en-US" u="sng">
              <a:sym typeface="+mn-ea"/>
            </a:endParaRPr>
          </a:p>
          <a:p>
            <a:r>
              <a:rPr lang="en-US">
                <a:sym typeface="+mn-ea"/>
              </a:rPr>
              <a:t> For accessing the elements of an array we must prefix “$” sign before the array variable name followed by the index in square brackets.</a:t>
            </a:r>
            <a:endParaRPr lang="en-US">
              <a:sym typeface="+mn-ea"/>
            </a:endParaRPr>
          </a:p>
          <a:p>
            <a:r>
              <a:rPr lang="en-US"/>
              <a:t>print "$arr[0]\n";</a:t>
            </a:r>
            <a:endParaRPr lang="en-US"/>
          </a:p>
          <a:p>
            <a:r>
              <a:rPr lang="en-US"/>
              <a:t>We can also give a negative index. </a:t>
            </a:r>
            <a:endParaRPr lang="en-US"/>
          </a:p>
          <a:p>
            <a:r>
              <a:rPr lang="en-US"/>
              <a:t>But giving negative index will result in selecting the array elements from ending not from the beginning.</a:t>
            </a:r>
            <a:endParaRPr lang="en-US"/>
          </a:p>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17220" y="365125"/>
            <a:ext cx="10736580" cy="753110"/>
          </a:xfrm>
        </p:spPr>
        <p:txBody>
          <a:bodyPr>
            <a:normAutofit fontScale="90000"/>
          </a:bodyPr>
          <a:p>
            <a:r>
              <a:rPr lang="en-US">
                <a:sym typeface="+mn-ea"/>
              </a:rPr>
              <a:t>Accessing Array with positive and negative index</a:t>
            </a:r>
            <a:endParaRPr lang="en-US"/>
          </a:p>
        </p:txBody>
      </p:sp>
      <p:pic>
        <p:nvPicPr>
          <p:cNvPr id="7" name="Content Placeholder 6"/>
          <p:cNvPicPr>
            <a:picLocks noChangeAspect="1"/>
          </p:cNvPicPr>
          <p:nvPr>
            <p:ph sz="half" idx="2"/>
          </p:nvPr>
        </p:nvPicPr>
        <p:blipFill>
          <a:blip r:embed="rId1"/>
          <a:srcRect l="11083" t="48703" r="53591" b="6213"/>
          <a:stretch>
            <a:fillRect/>
          </a:stretch>
        </p:blipFill>
        <p:spPr>
          <a:xfrm>
            <a:off x="365125" y="1118235"/>
            <a:ext cx="6172200" cy="4427855"/>
          </a:xfrm>
          <a:prstGeom prst="rect">
            <a:avLst/>
          </a:prstGeom>
        </p:spPr>
      </p:pic>
      <p:sp>
        <p:nvSpPr>
          <p:cNvPr id="8" name="Content Placeholder 7"/>
          <p:cNvSpPr>
            <a:spLocks noGrp="1"/>
          </p:cNvSpPr>
          <p:nvPr>
            <p:ph sz="half" idx="1"/>
          </p:nvPr>
        </p:nvSpPr>
        <p:spPr>
          <a:xfrm>
            <a:off x="7296150" y="3347085"/>
            <a:ext cx="2148840" cy="1966595"/>
          </a:xfrm>
        </p:spPr>
        <p:txBody>
          <a:bodyPr>
            <a:normAutofit lnSpcReduction="10000"/>
          </a:bodyPr>
          <a:p>
            <a:pPr marL="0" indent="0">
              <a:buNone/>
            </a:pPr>
            <a:r>
              <a:rPr lang="en-US" u="sng"/>
              <a:t>Output</a:t>
            </a:r>
            <a:r>
              <a:rPr lang="en-US"/>
              <a:t>:</a:t>
            </a:r>
            <a:endParaRPr lang="en-US"/>
          </a:p>
          <a:p>
            <a:pPr marL="0" indent="0">
              <a:buNone/>
            </a:pPr>
            <a:r>
              <a:rPr lang="en-US" sz="2000"/>
              <a:t>apple</a:t>
            </a:r>
            <a:endParaRPr lang="en-US" sz="2000"/>
          </a:p>
          <a:p>
            <a:pPr marL="0" indent="0">
              <a:buNone/>
            </a:pPr>
            <a:r>
              <a:rPr lang="en-US" sz="2000"/>
              <a:t>kiwi</a:t>
            </a:r>
            <a:endParaRPr lang="en-US" sz="2000"/>
          </a:p>
          <a:p>
            <a:pPr marL="0" indent="0">
              <a:buNone/>
            </a:pPr>
            <a:r>
              <a:rPr lang="en-US" sz="2000"/>
              <a:t>pineapple</a:t>
            </a:r>
            <a:endParaRPr lang="en-US" sz="20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86105"/>
          </a:xfrm>
        </p:spPr>
        <p:txBody>
          <a:bodyPr>
            <a:normAutofit fontScale="90000"/>
          </a:bodyPr>
          <a:p>
            <a:r>
              <a:rPr lang="en-US">
                <a:sym typeface="+mn-ea"/>
              </a:rPr>
              <a:t>Size of an Array</a:t>
            </a:r>
            <a:endParaRPr lang="en-US"/>
          </a:p>
        </p:txBody>
      </p:sp>
      <p:sp>
        <p:nvSpPr>
          <p:cNvPr id="3" name="Content Placeholder 2"/>
          <p:cNvSpPr>
            <a:spLocks noGrp="1"/>
          </p:cNvSpPr>
          <p:nvPr>
            <p:ph sz="half" idx="1"/>
          </p:nvPr>
        </p:nvSpPr>
        <p:spPr>
          <a:xfrm>
            <a:off x="5989955" y="5464175"/>
            <a:ext cx="3628390" cy="1393825"/>
          </a:xfrm>
        </p:spPr>
        <p:txBody>
          <a:bodyPr>
            <a:normAutofit/>
          </a:bodyPr>
          <a:p>
            <a:pPr marL="0" indent="0">
              <a:buNone/>
            </a:pPr>
            <a:r>
              <a:rPr lang="en-US" sz="2000"/>
              <a:t>Output:</a:t>
            </a:r>
            <a:endParaRPr lang="en-US" sz="2000"/>
          </a:p>
          <a:p>
            <a:r>
              <a:rPr lang="en-US" sz="2000"/>
              <a:t>Size of arr(imp_size) 6</a:t>
            </a:r>
            <a:endParaRPr lang="en-US" sz="2000"/>
          </a:p>
          <a:p>
            <a:r>
              <a:rPr lang="en-US" sz="2000"/>
              <a:t>Size of arr(exp_size) 6</a:t>
            </a:r>
            <a:endParaRPr lang="en-US" sz="2000"/>
          </a:p>
        </p:txBody>
      </p:sp>
      <p:pic>
        <p:nvPicPr>
          <p:cNvPr id="5" name="Content Placeholder 4"/>
          <p:cNvPicPr>
            <a:picLocks noChangeAspect="1"/>
          </p:cNvPicPr>
          <p:nvPr>
            <p:ph sz="half" idx="2"/>
          </p:nvPr>
        </p:nvPicPr>
        <p:blipFill>
          <a:blip r:embed="rId1"/>
          <a:srcRect l="8965" t="33219" r="63929" b="24672"/>
          <a:stretch>
            <a:fillRect/>
          </a:stretch>
        </p:blipFill>
        <p:spPr>
          <a:xfrm>
            <a:off x="5989955" y="644525"/>
            <a:ext cx="5270500" cy="4603115"/>
          </a:xfrm>
          <a:prstGeom prst="rect">
            <a:avLst/>
          </a:prstGeom>
        </p:spPr>
      </p:pic>
      <p:sp>
        <p:nvSpPr>
          <p:cNvPr id="6" name="Content Placeholder 2"/>
          <p:cNvSpPr>
            <a:spLocks noGrp="1"/>
          </p:cNvSpPr>
          <p:nvPr/>
        </p:nvSpPr>
        <p:spPr>
          <a:xfrm>
            <a:off x="965200" y="951230"/>
            <a:ext cx="5181600" cy="51206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Implicit Scalar Context</a:t>
            </a:r>
            <a:endParaRPr lang="en-US"/>
          </a:p>
          <a:p>
            <a:r>
              <a:rPr lang="en-US"/>
              <a:t>$size = @array;</a:t>
            </a:r>
            <a:endParaRPr lang="en-US"/>
          </a:p>
          <a:p>
            <a:r>
              <a:rPr lang="en-US"/>
              <a:t>Explicit scalar context using keyword scalar</a:t>
            </a:r>
            <a:endParaRPr lang="en-US"/>
          </a:p>
          <a:p>
            <a:r>
              <a:rPr lang="en-US"/>
              <a:t>$size = scalar @array;</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36930"/>
          </a:xfrm>
        </p:spPr>
        <p:txBody>
          <a:bodyPr>
            <a:normAutofit/>
          </a:bodyPr>
          <a:p>
            <a:r>
              <a:rPr lang="en-US"/>
              <a:t>Slicing of an Array</a:t>
            </a:r>
            <a:endParaRPr lang="en-US"/>
          </a:p>
        </p:txBody>
      </p:sp>
      <p:sp>
        <p:nvSpPr>
          <p:cNvPr id="3" name="Content Placeholder 2"/>
          <p:cNvSpPr>
            <a:spLocks noGrp="1"/>
          </p:cNvSpPr>
          <p:nvPr>
            <p:ph sz="half" idx="1"/>
          </p:nvPr>
        </p:nvSpPr>
        <p:spPr>
          <a:xfrm>
            <a:off x="838835" y="1358900"/>
            <a:ext cx="10514965" cy="1771650"/>
          </a:xfrm>
        </p:spPr>
        <p:txBody>
          <a:bodyPr>
            <a:normAutofit fontScale="90000"/>
          </a:bodyPr>
          <a:p>
            <a:r>
              <a:rPr lang="en-US"/>
              <a:t>Array slicing is done to access a range of elements in an array in order to ease the process of accessing a multiple number of elements from the array.</a:t>
            </a:r>
            <a:endParaRPr lang="en-US"/>
          </a:p>
          <a:p>
            <a:pPr marL="0" indent="0">
              <a:buNone/>
            </a:pPr>
            <a:r>
              <a:rPr lang="en-US"/>
              <a:t>    1. Passing multiple index values                           2. Using range operator</a:t>
            </a:r>
            <a:endParaRPr lang="en-US"/>
          </a:p>
        </p:txBody>
      </p:sp>
      <p:pic>
        <p:nvPicPr>
          <p:cNvPr id="5" name="Content Placeholder 4"/>
          <p:cNvPicPr>
            <a:picLocks noChangeAspect="1"/>
          </p:cNvPicPr>
          <p:nvPr>
            <p:ph sz="half" idx="2"/>
          </p:nvPr>
        </p:nvPicPr>
        <p:blipFill>
          <a:blip r:embed="rId1"/>
          <a:srcRect l="8889" t="28628" r="59988" b="45585"/>
          <a:stretch>
            <a:fillRect/>
          </a:stretch>
        </p:blipFill>
        <p:spPr>
          <a:xfrm>
            <a:off x="1193165" y="2813685"/>
            <a:ext cx="5075555" cy="2364105"/>
          </a:xfrm>
          <a:prstGeom prst="rect">
            <a:avLst/>
          </a:prstGeom>
        </p:spPr>
      </p:pic>
      <p:sp>
        <p:nvSpPr>
          <p:cNvPr id="6" name="Content Placeholder 2"/>
          <p:cNvSpPr>
            <a:spLocks noGrp="1"/>
          </p:cNvSpPr>
          <p:nvPr/>
        </p:nvSpPr>
        <p:spPr>
          <a:xfrm>
            <a:off x="1193165" y="5313680"/>
            <a:ext cx="3982085" cy="837565"/>
          </a:xfrm>
          <a:prstGeom prst="rect">
            <a:avLst/>
          </a:prstGeom>
        </p:spPr>
        <p:txBody>
          <a:bodyPr vert="horz" lIns="91440" tIns="45720" rIns="91440" bIns="45720" rtlCol="0">
            <a:normAutofit fontScale="75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Output</a:t>
            </a:r>
            <a:endParaRPr lang="en-US" b="1"/>
          </a:p>
          <a:p>
            <a:pPr marL="0" indent="0">
              <a:buNone/>
            </a:pPr>
            <a:r>
              <a:rPr lang="en-US"/>
              <a:t>Extracted elements: for Geek</a:t>
            </a:r>
            <a:endParaRPr lang="en-US"/>
          </a:p>
        </p:txBody>
      </p:sp>
      <p:pic>
        <p:nvPicPr>
          <p:cNvPr id="7" name="Picture 6"/>
          <p:cNvPicPr>
            <a:picLocks noChangeAspect="1"/>
          </p:cNvPicPr>
          <p:nvPr/>
        </p:nvPicPr>
        <p:blipFill>
          <a:blip r:embed="rId2"/>
          <a:srcRect l="9000" t="46615" r="57687" b="20573"/>
          <a:stretch>
            <a:fillRect/>
          </a:stretch>
        </p:blipFill>
        <p:spPr>
          <a:xfrm>
            <a:off x="7112635" y="2585720"/>
            <a:ext cx="4925695" cy="2727960"/>
          </a:xfrm>
          <a:prstGeom prst="rect">
            <a:avLst/>
          </a:prstGeom>
        </p:spPr>
      </p:pic>
      <p:sp>
        <p:nvSpPr>
          <p:cNvPr id="8" name="Content Placeholder 2"/>
          <p:cNvSpPr>
            <a:spLocks noGrp="1"/>
          </p:cNvSpPr>
          <p:nvPr/>
        </p:nvSpPr>
        <p:spPr>
          <a:xfrm>
            <a:off x="6626860" y="5313045"/>
            <a:ext cx="5260975" cy="1099820"/>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Output:</a:t>
            </a:r>
            <a:endParaRPr lang="en-US" b="1"/>
          </a:p>
          <a:p>
            <a:pPr marL="0" indent="0">
              <a:buNone/>
            </a:pPr>
            <a:r>
              <a:rPr lang="en-US"/>
              <a:t>Extracted elemenExtracted elements: for Geek Welcomests: for Geek</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870200" y="365125"/>
            <a:ext cx="5942965" cy="740410"/>
          </a:xfrm>
        </p:spPr>
        <p:txBody>
          <a:bodyPr>
            <a:normAutofit fontScale="90000"/>
          </a:bodyPr>
          <a:p>
            <a:r>
              <a:rPr lang="en-US"/>
              <a:t>inbuilt functions in an array</a:t>
            </a:r>
            <a:endParaRPr lang="en-US"/>
          </a:p>
        </p:txBody>
      </p:sp>
      <p:pic>
        <p:nvPicPr>
          <p:cNvPr id="5" name="Content Placeholder 4"/>
          <p:cNvPicPr>
            <a:picLocks noChangeAspect="1"/>
          </p:cNvPicPr>
          <p:nvPr>
            <p:ph sz="half" idx="1"/>
          </p:nvPr>
        </p:nvPicPr>
        <p:blipFill>
          <a:blip r:embed="rId1"/>
          <a:srcRect l="5821" t="45760" r="61581" b="20166"/>
          <a:stretch>
            <a:fillRect/>
          </a:stretch>
        </p:blipFill>
        <p:spPr>
          <a:xfrm>
            <a:off x="1688465" y="1105535"/>
            <a:ext cx="8815070" cy="51796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23265"/>
          </a:xfrm>
        </p:spPr>
        <p:txBody>
          <a:bodyPr>
            <a:normAutofit fontScale="90000"/>
          </a:bodyPr>
          <a:p>
            <a:r>
              <a:rPr lang="en-US"/>
              <a:t>Push Operation</a:t>
            </a:r>
            <a:endParaRPr lang="en-US"/>
          </a:p>
        </p:txBody>
      </p:sp>
      <p:sp>
        <p:nvSpPr>
          <p:cNvPr id="3" name="Content Placeholder 2"/>
          <p:cNvSpPr>
            <a:spLocks noGrp="1"/>
          </p:cNvSpPr>
          <p:nvPr>
            <p:ph sz="half" idx="1"/>
          </p:nvPr>
        </p:nvSpPr>
        <p:spPr>
          <a:xfrm>
            <a:off x="838200" y="1087755"/>
            <a:ext cx="10340975" cy="2168525"/>
          </a:xfrm>
        </p:spPr>
        <p:txBody>
          <a:bodyPr>
            <a:normAutofit lnSpcReduction="10000"/>
          </a:bodyPr>
          <a:p>
            <a:r>
              <a:rPr lang="en-US"/>
              <a:t>This function inserts the values given in the list at an end of an array. Multiple values can be inserted separated by comma. This function increases the size of an array. It returns number of elements in new array.</a:t>
            </a:r>
            <a:endParaRPr lang="en-US"/>
          </a:p>
          <a:p>
            <a:r>
              <a:rPr lang="en-US" b="1"/>
              <a:t>Syntax</a:t>
            </a:r>
            <a:r>
              <a:rPr lang="en-US"/>
              <a:t>: push(Array, list)</a:t>
            </a:r>
            <a:endParaRPr lang="en-US"/>
          </a:p>
          <a:p>
            <a:endParaRPr lang="en-US"/>
          </a:p>
        </p:txBody>
      </p:sp>
      <p:pic>
        <p:nvPicPr>
          <p:cNvPr id="5" name="Content Placeholder 4"/>
          <p:cNvPicPr>
            <a:picLocks noChangeAspect="1"/>
          </p:cNvPicPr>
          <p:nvPr>
            <p:ph sz="half" idx="2"/>
          </p:nvPr>
        </p:nvPicPr>
        <p:blipFill>
          <a:blip r:embed="rId1"/>
          <a:srcRect l="9061" t="20689" r="66189" b="46348"/>
          <a:stretch>
            <a:fillRect/>
          </a:stretch>
        </p:blipFill>
        <p:spPr>
          <a:xfrm>
            <a:off x="1172210" y="3159760"/>
            <a:ext cx="4148455" cy="3105785"/>
          </a:xfrm>
          <a:prstGeom prst="rect">
            <a:avLst/>
          </a:prstGeom>
        </p:spPr>
      </p:pic>
      <p:sp>
        <p:nvSpPr>
          <p:cNvPr id="6" name="Content Placeholder 2"/>
          <p:cNvSpPr>
            <a:spLocks noGrp="1"/>
          </p:cNvSpPr>
          <p:nvPr/>
        </p:nvSpPr>
        <p:spPr>
          <a:xfrm>
            <a:off x="5680075" y="4747260"/>
            <a:ext cx="6086475" cy="1311910"/>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Output:</a:t>
            </a:r>
            <a:endParaRPr lang="en-US" b="1"/>
          </a:p>
          <a:p>
            <a:pPr marL="0" indent="0">
              <a:buNone/>
            </a:pPr>
            <a:r>
              <a:rPr lang="en-US"/>
              <a:t>Original array: Java C C++ </a:t>
            </a:r>
            <a:endParaRPr lang="en-US"/>
          </a:p>
          <a:p>
            <a:pPr marL="0" indent="0">
              <a:buNone/>
            </a:pPr>
            <a:r>
              <a:rPr lang="en-US"/>
              <a:t>Updated array: Java C C++ Python Perl</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23265"/>
          </a:xfrm>
        </p:spPr>
        <p:txBody>
          <a:bodyPr>
            <a:normAutofit fontScale="90000"/>
          </a:bodyPr>
          <a:p>
            <a:r>
              <a:rPr lang="en-US">
                <a:sym typeface="+mn-ea"/>
              </a:rPr>
              <a:t>pop function</a:t>
            </a:r>
            <a:endParaRPr lang="en-US"/>
          </a:p>
        </p:txBody>
      </p:sp>
      <p:sp>
        <p:nvSpPr>
          <p:cNvPr id="3" name="Content Placeholder 2"/>
          <p:cNvSpPr>
            <a:spLocks noGrp="1"/>
          </p:cNvSpPr>
          <p:nvPr>
            <p:ph sz="half" idx="1"/>
          </p:nvPr>
        </p:nvSpPr>
        <p:spPr>
          <a:xfrm>
            <a:off x="838200" y="1087755"/>
            <a:ext cx="10340975" cy="2168525"/>
          </a:xfrm>
        </p:spPr>
        <p:txBody>
          <a:bodyPr>
            <a:normAutofit fontScale="80000"/>
          </a:bodyPr>
          <a:p>
            <a:r>
              <a:rPr lang="en-US"/>
              <a:t>This function is used to remove the last element of the array. </a:t>
            </a:r>
            <a:endParaRPr lang="en-US"/>
          </a:p>
          <a:p>
            <a:r>
              <a:rPr lang="en-US"/>
              <a:t>After executing the pop function, size of the array is decremented by one element.</a:t>
            </a:r>
            <a:endParaRPr lang="en-US"/>
          </a:p>
          <a:p>
            <a:r>
              <a:rPr lang="en-US"/>
              <a:t> This function returns undef if list is empty otherwise returns the last element of the array.</a:t>
            </a:r>
            <a:endParaRPr lang="en-US"/>
          </a:p>
          <a:p>
            <a:r>
              <a:rPr lang="en-US" b="1"/>
              <a:t>Syntax</a:t>
            </a:r>
            <a:r>
              <a:rPr lang="en-US"/>
              <a:t>: pop(Array)</a:t>
            </a:r>
            <a:endParaRPr lang="en-US"/>
          </a:p>
          <a:p>
            <a:endParaRPr lang="en-US"/>
          </a:p>
        </p:txBody>
      </p:sp>
      <p:sp>
        <p:nvSpPr>
          <p:cNvPr id="6" name="Content Placeholder 2"/>
          <p:cNvSpPr>
            <a:spLocks noGrp="1"/>
          </p:cNvSpPr>
          <p:nvPr/>
        </p:nvSpPr>
        <p:spPr>
          <a:xfrm>
            <a:off x="5680075" y="4461510"/>
            <a:ext cx="6086475" cy="1788160"/>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Output:</a:t>
            </a:r>
            <a:endParaRPr lang="en-US" b="1"/>
          </a:p>
          <a:p>
            <a:pPr marL="0" indent="0">
              <a:buNone/>
            </a:pPr>
            <a:r>
              <a:rPr lang="en-US"/>
              <a:t>Original array: Java C C++ </a:t>
            </a:r>
            <a:endParaRPr lang="en-US"/>
          </a:p>
          <a:p>
            <a:pPr marL="0" indent="0">
              <a:buNone/>
            </a:pPr>
            <a:r>
              <a:rPr lang="en-US"/>
              <a:t>Value returned by pop: C++</a:t>
            </a:r>
            <a:endParaRPr lang="en-US"/>
          </a:p>
          <a:p>
            <a:pPr marL="0" indent="0">
              <a:buNone/>
            </a:pPr>
            <a:r>
              <a:rPr lang="en-US"/>
              <a:t>Updated array: Java C</a:t>
            </a:r>
            <a:endParaRPr lang="en-US"/>
          </a:p>
        </p:txBody>
      </p:sp>
      <p:pic>
        <p:nvPicPr>
          <p:cNvPr id="4" name="Picture 3"/>
          <p:cNvPicPr>
            <a:picLocks noChangeAspect="1"/>
          </p:cNvPicPr>
          <p:nvPr/>
        </p:nvPicPr>
        <p:blipFill>
          <a:blip r:embed="rId1"/>
          <a:srcRect l="9122" t="27411" r="65492" b="43299"/>
          <a:stretch>
            <a:fillRect/>
          </a:stretch>
        </p:blipFill>
        <p:spPr>
          <a:xfrm>
            <a:off x="981075" y="3078480"/>
            <a:ext cx="4437380" cy="326707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39775"/>
          </a:xfrm>
        </p:spPr>
        <p:txBody>
          <a:bodyPr>
            <a:normAutofit fontScale="90000"/>
          </a:bodyPr>
          <a:p>
            <a:r>
              <a:rPr lang="en-US">
                <a:sym typeface="+mn-ea"/>
              </a:rPr>
              <a:t>shift function</a:t>
            </a:r>
            <a:endParaRPr lang="en-US">
              <a:sym typeface="+mn-ea"/>
            </a:endParaRPr>
          </a:p>
        </p:txBody>
      </p:sp>
      <p:sp>
        <p:nvSpPr>
          <p:cNvPr id="3" name="Content Placeholder 2"/>
          <p:cNvSpPr>
            <a:spLocks noGrp="1"/>
          </p:cNvSpPr>
          <p:nvPr>
            <p:ph sz="half" idx="1"/>
          </p:nvPr>
        </p:nvSpPr>
        <p:spPr>
          <a:xfrm>
            <a:off x="838200" y="1104900"/>
            <a:ext cx="10516235" cy="2166620"/>
          </a:xfrm>
        </p:spPr>
        <p:txBody>
          <a:bodyPr>
            <a:normAutofit lnSpcReduction="20000"/>
          </a:bodyPr>
          <a:p>
            <a:r>
              <a:rPr lang="en-US"/>
              <a:t>This function returns the first value in an array, removing it and shifting the elements of the array list to the left by one.</a:t>
            </a:r>
            <a:endParaRPr lang="en-US"/>
          </a:p>
          <a:p>
            <a:r>
              <a:rPr lang="en-US"/>
              <a:t> Shift operation removes the value like pop but is taken from the start of the array instead of the end as in pop</a:t>
            </a:r>
            <a:endParaRPr lang="en-US"/>
          </a:p>
          <a:p>
            <a:r>
              <a:rPr lang="en-US"/>
              <a:t>Syntax: shift(Array)</a:t>
            </a:r>
            <a:endParaRPr lang="en-US"/>
          </a:p>
        </p:txBody>
      </p:sp>
      <p:sp>
        <p:nvSpPr>
          <p:cNvPr id="6" name="Content Placeholder 2"/>
          <p:cNvSpPr>
            <a:spLocks noGrp="1"/>
          </p:cNvSpPr>
          <p:nvPr/>
        </p:nvSpPr>
        <p:spPr>
          <a:xfrm>
            <a:off x="5822950" y="4820920"/>
            <a:ext cx="6086475" cy="178816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Output:</a:t>
            </a:r>
            <a:endParaRPr lang="en-US" b="1"/>
          </a:p>
          <a:p>
            <a:pPr marL="0" indent="0">
              <a:buNone/>
            </a:pPr>
            <a:r>
              <a:rPr lang="en-US" sz="2400"/>
              <a:t>Original array: Java C C++ </a:t>
            </a:r>
            <a:endParaRPr lang="en-US" sz="2400"/>
          </a:p>
          <a:p>
            <a:pPr marL="0" indent="0">
              <a:buNone/>
            </a:pPr>
            <a:r>
              <a:rPr lang="en-US" sz="2400"/>
              <a:t>Value returned by shift :Java</a:t>
            </a:r>
            <a:endParaRPr lang="en-US" sz="2400"/>
          </a:p>
          <a:p>
            <a:pPr marL="0" indent="0">
              <a:buNone/>
            </a:pPr>
            <a:r>
              <a:rPr lang="en-US" sz="2400"/>
              <a:t>Updated array: C C++</a:t>
            </a:r>
            <a:endParaRPr lang="en-US" sz="2400"/>
          </a:p>
        </p:txBody>
      </p:sp>
      <p:pic>
        <p:nvPicPr>
          <p:cNvPr id="5" name="Content Placeholder 4"/>
          <p:cNvPicPr>
            <a:picLocks noChangeAspect="1"/>
          </p:cNvPicPr>
          <p:nvPr>
            <p:ph sz="half" idx="2"/>
          </p:nvPr>
        </p:nvPicPr>
        <p:blipFill>
          <a:blip r:embed="rId1"/>
          <a:srcRect l="9191" t="34756" r="69994" b="29431"/>
          <a:stretch>
            <a:fillRect/>
          </a:stretch>
        </p:blipFill>
        <p:spPr>
          <a:xfrm>
            <a:off x="925195" y="3176270"/>
            <a:ext cx="4553585" cy="33216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Advantages of Perl</a:t>
            </a:r>
            <a:endParaRPr lang="en-US">
              <a:sym typeface="+mn-ea"/>
            </a:endParaRPr>
          </a:p>
        </p:txBody>
      </p:sp>
      <p:sp>
        <p:nvSpPr>
          <p:cNvPr id="3" name="Content Placeholder 2"/>
          <p:cNvSpPr>
            <a:spLocks noGrp="1"/>
          </p:cNvSpPr>
          <p:nvPr>
            <p:ph idx="1"/>
          </p:nvPr>
        </p:nvSpPr>
        <p:spPr/>
        <p:txBody>
          <a:bodyPr>
            <a:normAutofit fontScale="90000" lnSpcReduction="10000"/>
          </a:bodyPr>
          <a:p>
            <a:r>
              <a:rPr lang="en-US"/>
              <a:t>Perl Provides supports for cross platform and it is compatible with mark-up languages like HTML, XML etc.</a:t>
            </a:r>
            <a:endParaRPr lang="en-US"/>
          </a:p>
          <a:p>
            <a:r>
              <a:rPr lang="en-US"/>
              <a:t>It is very efficient in text-manipulation i.e. Regular Expression. It also provides the socket capability.</a:t>
            </a:r>
            <a:endParaRPr lang="en-US"/>
          </a:p>
          <a:p>
            <a:r>
              <a:rPr lang="en-US"/>
              <a:t>It is free and a Open Source software which is licensed under Artistic and GNU General Public License (GPL).</a:t>
            </a:r>
            <a:endParaRPr lang="en-US"/>
          </a:p>
          <a:p>
            <a:r>
              <a:rPr lang="en-US"/>
              <a:t>It is an embeddable language that’s why it can embed in web servers and database servers.</a:t>
            </a:r>
            <a:endParaRPr lang="en-US"/>
          </a:p>
          <a:p>
            <a:r>
              <a:rPr lang="en-US"/>
              <a:t>It supports more than 25, 000 open source modules on CPAN(Comprehensive Perl Archive Network) which provide many powerful extensions to the standard library. For example, XML processing, GUI(Graphical User Interface) and DI(Database Integration) etc.</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39775"/>
          </a:xfrm>
        </p:spPr>
        <p:txBody>
          <a:bodyPr>
            <a:normAutofit fontScale="90000"/>
          </a:bodyPr>
          <a:p>
            <a:r>
              <a:rPr lang="en-US">
                <a:sym typeface="+mn-ea"/>
              </a:rPr>
              <a:t>unshift function</a:t>
            </a:r>
            <a:endParaRPr lang="en-US">
              <a:sym typeface="+mn-ea"/>
            </a:endParaRPr>
          </a:p>
        </p:txBody>
      </p:sp>
      <p:sp>
        <p:nvSpPr>
          <p:cNvPr id="3" name="Content Placeholder 2"/>
          <p:cNvSpPr>
            <a:spLocks noGrp="1"/>
          </p:cNvSpPr>
          <p:nvPr>
            <p:ph sz="half" idx="1"/>
          </p:nvPr>
        </p:nvSpPr>
        <p:spPr>
          <a:xfrm>
            <a:off x="838200" y="1104900"/>
            <a:ext cx="10516235" cy="2166620"/>
          </a:xfrm>
        </p:spPr>
        <p:txBody>
          <a:bodyPr>
            <a:normAutofit lnSpcReduction="20000"/>
          </a:bodyPr>
          <a:p>
            <a:r>
              <a:rPr lang="en-US"/>
              <a:t> This function places the given list of elements at the beginning of an array. Thereby shifting all the values in an array by right.</a:t>
            </a:r>
            <a:endParaRPr lang="en-US"/>
          </a:p>
          <a:p>
            <a:r>
              <a:rPr lang="en-US"/>
              <a:t> Multiple values can be unshift using this operation.</a:t>
            </a:r>
            <a:endParaRPr lang="en-US"/>
          </a:p>
          <a:p>
            <a:r>
              <a:rPr lang="en-US"/>
              <a:t> This function returns the number of new elements in an array.</a:t>
            </a:r>
            <a:endParaRPr lang="en-US"/>
          </a:p>
          <a:p>
            <a:r>
              <a:rPr lang="en-US"/>
              <a:t> Syntax: unshift(Array, List)</a:t>
            </a:r>
            <a:endParaRPr lang="en-US"/>
          </a:p>
        </p:txBody>
      </p:sp>
      <p:sp>
        <p:nvSpPr>
          <p:cNvPr id="6" name="Content Placeholder 2"/>
          <p:cNvSpPr>
            <a:spLocks noGrp="1"/>
          </p:cNvSpPr>
          <p:nvPr/>
        </p:nvSpPr>
        <p:spPr>
          <a:xfrm>
            <a:off x="6505575" y="4909820"/>
            <a:ext cx="4848225" cy="178816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Output:</a:t>
            </a:r>
            <a:endParaRPr lang="en-US" b="1"/>
          </a:p>
          <a:p>
            <a:pPr marL="0" indent="0">
              <a:buNone/>
            </a:pPr>
            <a:r>
              <a:rPr lang="en-US" sz="2400"/>
              <a:t>Original array: Java C C++ </a:t>
            </a:r>
            <a:endParaRPr lang="en-US" sz="2400"/>
          </a:p>
          <a:p>
            <a:pPr marL="0" indent="0">
              <a:buNone/>
            </a:pPr>
            <a:r>
              <a:rPr lang="en-US" sz="2400"/>
              <a:t>No of elements returned by unshift :5</a:t>
            </a:r>
            <a:endParaRPr lang="en-US" sz="2400"/>
          </a:p>
          <a:p>
            <a:pPr marL="0" indent="0">
              <a:buNone/>
            </a:pPr>
            <a:r>
              <a:rPr lang="en-US" sz="2400"/>
              <a:t>Updated array: PHP JSP Java C C++</a:t>
            </a:r>
            <a:endParaRPr lang="en-US" sz="2400"/>
          </a:p>
        </p:txBody>
      </p:sp>
      <p:pic>
        <p:nvPicPr>
          <p:cNvPr id="7" name="Content Placeholder 6"/>
          <p:cNvPicPr>
            <a:picLocks noChangeAspect="1"/>
          </p:cNvPicPr>
          <p:nvPr>
            <p:ph sz="half" idx="2"/>
          </p:nvPr>
        </p:nvPicPr>
        <p:blipFill>
          <a:blip r:embed="rId1"/>
          <a:srcRect l="8888" t="32316" r="62819" b="32156"/>
          <a:stretch>
            <a:fillRect/>
          </a:stretch>
        </p:blipFill>
        <p:spPr>
          <a:xfrm>
            <a:off x="1109345" y="3237230"/>
            <a:ext cx="4712970" cy="34607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43890"/>
          </a:xfrm>
        </p:spPr>
        <p:txBody>
          <a:bodyPr>
            <a:normAutofit fontScale="90000"/>
          </a:bodyPr>
          <a:p>
            <a:r>
              <a:rPr lang="en-US"/>
              <a:t>Hash</a:t>
            </a:r>
            <a:endParaRPr lang="en-US"/>
          </a:p>
        </p:txBody>
      </p:sp>
      <p:sp>
        <p:nvSpPr>
          <p:cNvPr id="3" name="Content Placeholder 2"/>
          <p:cNvSpPr>
            <a:spLocks noGrp="1"/>
          </p:cNvSpPr>
          <p:nvPr>
            <p:ph sz="half" idx="1"/>
          </p:nvPr>
        </p:nvSpPr>
        <p:spPr>
          <a:xfrm>
            <a:off x="838200" y="1009015"/>
            <a:ext cx="10403840" cy="5311140"/>
          </a:xfrm>
        </p:spPr>
        <p:txBody>
          <a:bodyPr>
            <a:normAutofit lnSpcReduction="20000"/>
          </a:bodyPr>
          <a:p>
            <a:r>
              <a:rPr lang="en-US"/>
              <a:t>A hash is a set of key-value pairs. Perl stores elements of a hash such that it searches for the values based on its keys. </a:t>
            </a:r>
            <a:endParaRPr lang="en-US"/>
          </a:p>
          <a:p>
            <a:r>
              <a:rPr lang="en-US"/>
              <a:t>Hash variables start with a ‘%’ sign.</a:t>
            </a:r>
            <a:endParaRPr lang="en-US"/>
          </a:p>
          <a:p>
            <a:r>
              <a:rPr lang="en-US"/>
              <a:t>Perl requires the keys of a hash to be strings, whereas the values can be any scalars.</a:t>
            </a:r>
            <a:endParaRPr lang="en-US"/>
          </a:p>
          <a:p>
            <a:pPr marL="0" indent="0">
              <a:buNone/>
            </a:pPr>
            <a:r>
              <a:rPr lang="en-US" b="1" u="sng"/>
              <a:t>Creating Hashes:</a:t>
            </a:r>
            <a:endParaRPr lang="en-US" b="1" u="sng"/>
          </a:p>
          <a:p>
            <a:pPr marL="514350" indent="-514350">
              <a:buAutoNum type="arabicPeriod"/>
            </a:pPr>
            <a:r>
              <a:rPr lang="en-US"/>
              <a:t>The value is directly assigned--&gt;</a:t>
            </a:r>
            <a:endParaRPr lang="en-US"/>
          </a:p>
          <a:p>
            <a:pPr marL="514350" indent="-514350">
              <a:buAutoNum type="arabicPeriod"/>
            </a:pPr>
            <a:endParaRPr lang="en-US"/>
          </a:p>
          <a:p>
            <a:pPr marL="514350" indent="-514350">
              <a:buAutoNum type="arabicPeriod"/>
            </a:pPr>
            <a:r>
              <a:rPr lang="en-US"/>
              <a:t>list which gets converted to hash by taking individual pairs.</a:t>
            </a:r>
            <a:endParaRPr lang="en-US"/>
          </a:p>
          <a:p>
            <a:pPr marL="0" indent="0">
              <a:buNone/>
            </a:pPr>
            <a:r>
              <a:rPr lang="en-US"/>
              <a:t>       %stud = ('Comp', 45, 'Inft', 42, 'Extc', 35);</a:t>
            </a:r>
            <a:endParaRPr lang="en-US"/>
          </a:p>
          <a:p>
            <a:pPr marL="0" indent="0">
              <a:buNone/>
            </a:pPr>
            <a:r>
              <a:rPr lang="en-US"/>
              <a:t>3.   using =&gt; to indicate the key/value pairs</a:t>
            </a:r>
            <a:endParaRPr lang="en-US"/>
          </a:p>
          <a:p>
            <a:pPr marL="0" indent="0">
              <a:buNone/>
            </a:pPr>
            <a:r>
              <a:rPr lang="en-US"/>
              <a:t>       %stud = ('Comp' =&gt; 45, 'Inft' =&gt; 42, 'Extc' =&gt; 35);</a:t>
            </a:r>
            <a:endParaRPr lang="en-US"/>
          </a:p>
          <a:p>
            <a:pPr marL="0" indent="0">
              <a:buNone/>
            </a:pPr>
            <a:endParaRPr lang="en-US"/>
          </a:p>
        </p:txBody>
      </p:sp>
      <p:sp>
        <p:nvSpPr>
          <p:cNvPr id="5" name="Text Box 4"/>
          <p:cNvSpPr txBox="1"/>
          <p:nvPr/>
        </p:nvSpPr>
        <p:spPr>
          <a:xfrm>
            <a:off x="6367145" y="3203575"/>
            <a:ext cx="2339340" cy="1322070"/>
          </a:xfrm>
          <a:prstGeom prst="rect">
            <a:avLst/>
          </a:prstGeom>
          <a:noFill/>
        </p:spPr>
        <p:txBody>
          <a:bodyPr wrap="square" rtlCol="0">
            <a:spAutoFit/>
          </a:bodyPr>
          <a:p>
            <a:r>
              <a:rPr lang="en-US" sz="2000"/>
              <a:t>$stud{'Comp'} = 45;</a:t>
            </a:r>
            <a:endParaRPr lang="en-US" sz="2000"/>
          </a:p>
          <a:p>
            <a:r>
              <a:rPr lang="en-US" sz="2000"/>
              <a:t>$stud{'Inft'} = 42;</a:t>
            </a:r>
            <a:endParaRPr lang="en-US" sz="2000"/>
          </a:p>
          <a:p>
            <a:r>
              <a:rPr lang="en-US" sz="2000"/>
              <a:t>$stud{'Extc'} = 35;</a:t>
            </a:r>
            <a:endParaRPr lang="en-US" sz="2000"/>
          </a:p>
          <a:p>
            <a:endParaRPr lang="en-US" sz="20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07390"/>
          </a:xfrm>
        </p:spPr>
        <p:txBody>
          <a:bodyPr>
            <a:normAutofit fontScale="90000"/>
          </a:bodyPr>
          <a:p>
            <a:r>
              <a:rPr lang="en-US"/>
              <a:t>Accessing Hash Elements</a:t>
            </a:r>
            <a:endParaRPr lang="en-US"/>
          </a:p>
        </p:txBody>
      </p:sp>
      <p:sp>
        <p:nvSpPr>
          <p:cNvPr id="3" name="Content Placeholder 2"/>
          <p:cNvSpPr>
            <a:spLocks noGrp="1"/>
          </p:cNvSpPr>
          <p:nvPr>
            <p:ph sz="half" idx="1"/>
          </p:nvPr>
        </p:nvSpPr>
        <p:spPr>
          <a:xfrm>
            <a:off x="838200" y="1073150"/>
            <a:ext cx="5181600" cy="5104130"/>
          </a:xfrm>
        </p:spPr>
        <p:txBody>
          <a:bodyPr/>
          <a:p>
            <a:r>
              <a:rPr lang="en-US"/>
              <a:t>To access the individual element from the hash, variable is prefixed with a dollar sign ($) and then append the element key within curly braces after the name of the variable.</a:t>
            </a:r>
            <a:endParaRPr lang="en-US"/>
          </a:p>
        </p:txBody>
      </p:sp>
      <p:pic>
        <p:nvPicPr>
          <p:cNvPr id="5" name="Content Placeholder 4"/>
          <p:cNvPicPr>
            <a:picLocks noChangeAspect="1"/>
          </p:cNvPicPr>
          <p:nvPr>
            <p:ph sz="half" idx="2"/>
          </p:nvPr>
        </p:nvPicPr>
        <p:blipFill>
          <a:blip r:embed="rId1"/>
          <a:srcRect l="8967" t="53390" r="66801" b="7085"/>
          <a:stretch>
            <a:fillRect/>
          </a:stretch>
        </p:blipFill>
        <p:spPr>
          <a:xfrm>
            <a:off x="6474460" y="897890"/>
            <a:ext cx="3957955" cy="3629025"/>
          </a:xfrm>
          <a:prstGeom prst="rect">
            <a:avLst/>
          </a:prstGeom>
        </p:spPr>
      </p:pic>
      <p:sp>
        <p:nvSpPr>
          <p:cNvPr id="6" name="Content Placeholder 2"/>
          <p:cNvSpPr>
            <a:spLocks noGrp="1"/>
          </p:cNvSpPr>
          <p:nvPr/>
        </p:nvSpPr>
        <p:spPr>
          <a:xfrm>
            <a:off x="6474460" y="4725035"/>
            <a:ext cx="2371090" cy="1802765"/>
          </a:xfrm>
          <a:prstGeom prst="rect">
            <a:avLst/>
          </a:prstGeom>
        </p:spPr>
        <p:txBody>
          <a:bodyPr vert="horz" lIns="91440" tIns="45720" rIns="91440" bIns="45720" rtlCol="0">
            <a:normAutofit fontScale="6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Output:</a:t>
            </a:r>
            <a:endParaRPr lang="en-US" b="1"/>
          </a:p>
          <a:p>
            <a:pPr marL="0" indent="0">
              <a:buNone/>
            </a:pPr>
            <a:r>
              <a:rPr lang="en-US"/>
              <a:t>Printing values of Hash1</a:t>
            </a:r>
            <a:endParaRPr lang="en-US"/>
          </a:p>
          <a:p>
            <a:pPr marL="0" indent="0">
              <a:buNone/>
            </a:pPr>
            <a:r>
              <a:rPr lang="en-US"/>
              <a:t>10</a:t>
            </a:r>
            <a:endParaRPr lang="en-US"/>
          </a:p>
          <a:p>
            <a:pPr marL="0" indent="0">
              <a:buNone/>
            </a:pPr>
            <a:r>
              <a:rPr lang="en-US"/>
              <a:t>20</a:t>
            </a:r>
            <a:endParaRPr lang="en-US"/>
          </a:p>
          <a:p>
            <a:pPr marL="0" indent="0">
              <a:buNone/>
            </a:pPr>
            <a:r>
              <a:rPr lang="en-US"/>
              <a:t>30</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03275"/>
          </a:xfrm>
        </p:spPr>
        <p:txBody>
          <a:bodyPr>
            <a:normAutofit/>
          </a:bodyPr>
          <a:p>
            <a:r>
              <a:rPr lang="en-US">
                <a:sym typeface="+mn-ea"/>
              </a:rPr>
              <a:t>Extracting Keys and Values in Hashes</a:t>
            </a:r>
            <a:endParaRPr lang="en-US"/>
          </a:p>
        </p:txBody>
      </p:sp>
      <p:sp>
        <p:nvSpPr>
          <p:cNvPr id="3" name="Content Placeholder 2"/>
          <p:cNvSpPr>
            <a:spLocks noGrp="1"/>
          </p:cNvSpPr>
          <p:nvPr>
            <p:ph sz="half" idx="1"/>
          </p:nvPr>
        </p:nvSpPr>
        <p:spPr>
          <a:xfrm>
            <a:off x="949960" y="1168400"/>
            <a:ext cx="9928225" cy="5008880"/>
          </a:xfrm>
        </p:spPr>
        <p:txBody>
          <a:bodyPr>
            <a:normAutofit lnSpcReduction="20000"/>
          </a:bodyPr>
          <a:p>
            <a:r>
              <a:rPr lang="en-US"/>
              <a:t>Sometimes there is a need to extract keys and values of a hash to perform various operations on it. </a:t>
            </a:r>
            <a:endParaRPr lang="en-US"/>
          </a:p>
          <a:p>
            <a:r>
              <a:rPr lang="en-US"/>
              <a:t>Operations like element modification, deletion, addition, etc.</a:t>
            </a:r>
            <a:endParaRPr lang="en-US"/>
          </a:p>
          <a:p>
            <a:r>
              <a:rPr lang="en-US"/>
              <a:t> Hash allows to extract these keys and values with the use of inbuilt functions.</a:t>
            </a:r>
            <a:endParaRPr lang="en-US"/>
          </a:p>
          <a:p>
            <a:r>
              <a:rPr lang="en-US"/>
              <a:t>Getting a list of all of the keys from a hash can be done using </a:t>
            </a:r>
            <a:r>
              <a:rPr lang="en-US" b="1" u="sng"/>
              <a:t>keys </a:t>
            </a:r>
            <a:r>
              <a:rPr lang="en-US"/>
              <a:t>function.</a:t>
            </a:r>
            <a:endParaRPr lang="en-US"/>
          </a:p>
          <a:p>
            <a:pPr marL="0" indent="0">
              <a:buNone/>
            </a:pPr>
            <a:r>
              <a:rPr lang="en-US" b="1" u="sng"/>
              <a:t>Syntax:</a:t>
            </a:r>
            <a:r>
              <a:rPr lang="en-US"/>
              <a:t> </a:t>
            </a:r>
            <a:r>
              <a:rPr lang="en-US" b="1"/>
              <a:t>keys </a:t>
            </a:r>
            <a:r>
              <a:rPr lang="en-US"/>
              <a:t>%HASH</a:t>
            </a:r>
            <a:endParaRPr lang="en-US"/>
          </a:p>
          <a:p>
            <a:pPr marL="0" indent="0">
              <a:buNone/>
            </a:pPr>
            <a:r>
              <a:rPr lang="en-US"/>
              <a:t>	Returns an array of all the keys present in the HASH</a:t>
            </a:r>
            <a:endParaRPr lang="en-US"/>
          </a:p>
          <a:p>
            <a:pPr marL="0" indent="0">
              <a:buNone/>
            </a:pPr>
            <a:r>
              <a:rPr lang="en-US" b="1"/>
              <a:t>values </a:t>
            </a:r>
            <a:r>
              <a:rPr lang="en-US"/>
              <a:t>function is used to get a list of all the values.</a:t>
            </a:r>
            <a:endParaRPr lang="en-US"/>
          </a:p>
          <a:p>
            <a:pPr marL="0" indent="0">
              <a:buNone/>
            </a:pPr>
            <a:r>
              <a:rPr lang="en-US" b="1" u="sng"/>
              <a:t>Syntax</a:t>
            </a:r>
            <a:r>
              <a:rPr lang="en-US"/>
              <a:t>: </a:t>
            </a:r>
            <a:r>
              <a:rPr lang="en-US" b="1"/>
              <a:t>values </a:t>
            </a:r>
            <a:r>
              <a:rPr lang="en-US"/>
              <a:t>%HASH</a:t>
            </a:r>
            <a:endParaRPr lang="en-US"/>
          </a:p>
          <a:p>
            <a:pPr marL="0" indent="0">
              <a:buNone/>
            </a:pPr>
            <a:r>
              <a:rPr lang="en-US"/>
              <a:t>	Returns an array with all the values of HASH</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86765"/>
          </a:xfrm>
        </p:spPr>
        <p:txBody>
          <a:bodyPr/>
          <a:p>
            <a:r>
              <a:rPr lang="en-US"/>
              <a:t>Keys &amp; values functions</a:t>
            </a:r>
            <a:endParaRPr lang="en-US"/>
          </a:p>
        </p:txBody>
      </p:sp>
      <p:pic>
        <p:nvPicPr>
          <p:cNvPr id="5" name="Content Placeholder 4"/>
          <p:cNvPicPr>
            <a:picLocks noChangeAspect="1"/>
          </p:cNvPicPr>
          <p:nvPr>
            <p:ph sz="half" idx="1"/>
          </p:nvPr>
        </p:nvPicPr>
        <p:blipFill>
          <a:blip r:embed="rId1"/>
          <a:srcRect l="9026" t="28886" r="57904" b="38173"/>
          <a:stretch>
            <a:fillRect/>
          </a:stretch>
        </p:blipFill>
        <p:spPr>
          <a:xfrm>
            <a:off x="515620" y="1151890"/>
            <a:ext cx="5656580" cy="3448050"/>
          </a:xfrm>
          <a:prstGeom prst="rect">
            <a:avLst/>
          </a:prstGeom>
        </p:spPr>
      </p:pic>
      <p:pic>
        <p:nvPicPr>
          <p:cNvPr id="6" name="Content Placeholder 5"/>
          <p:cNvPicPr>
            <a:picLocks noChangeAspect="1"/>
          </p:cNvPicPr>
          <p:nvPr>
            <p:ph sz="half" idx="2"/>
          </p:nvPr>
        </p:nvPicPr>
        <p:blipFill>
          <a:blip r:embed="rId2"/>
          <a:srcRect l="8800" t="38675" r="58529" b="28363"/>
          <a:stretch>
            <a:fillRect/>
          </a:stretch>
        </p:blipFill>
        <p:spPr>
          <a:xfrm>
            <a:off x="6172200" y="1151890"/>
            <a:ext cx="5324475" cy="3358515"/>
          </a:xfrm>
          <a:prstGeom prst="rect">
            <a:avLst/>
          </a:prstGeom>
        </p:spPr>
      </p:pic>
      <p:sp>
        <p:nvSpPr>
          <p:cNvPr id="7" name="Content Placeholder 2"/>
          <p:cNvSpPr>
            <a:spLocks noGrp="1"/>
          </p:cNvSpPr>
          <p:nvPr/>
        </p:nvSpPr>
        <p:spPr>
          <a:xfrm>
            <a:off x="6315075" y="4599305"/>
            <a:ext cx="5181600" cy="2063750"/>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Output:</a:t>
            </a:r>
            <a:endParaRPr lang="en-US" b="1"/>
          </a:p>
          <a:p>
            <a:pPr marL="0" indent="0">
              <a:buNone/>
            </a:pPr>
            <a:r>
              <a:rPr lang="en-US"/>
              <a:t>Values are :</a:t>
            </a:r>
            <a:endParaRPr lang="en-US"/>
          </a:p>
          <a:p>
            <a:pPr marL="0" indent="0">
              <a:buNone/>
            </a:pPr>
            <a:r>
              <a:rPr lang="en-US"/>
              <a:t>45</a:t>
            </a:r>
            <a:endParaRPr lang="en-US"/>
          </a:p>
          <a:p>
            <a:pPr marL="0" indent="0">
              <a:buNone/>
            </a:pPr>
            <a:r>
              <a:rPr lang="en-US"/>
              <a:t>35</a:t>
            </a:r>
            <a:endParaRPr lang="en-US"/>
          </a:p>
          <a:p>
            <a:pPr marL="0" indent="0">
              <a:buNone/>
            </a:pPr>
            <a:r>
              <a:rPr lang="en-US"/>
              <a:t>42</a:t>
            </a:r>
            <a:endParaRPr lang="en-US"/>
          </a:p>
        </p:txBody>
      </p:sp>
      <p:sp>
        <p:nvSpPr>
          <p:cNvPr id="8" name="Content Placeholder 2"/>
          <p:cNvSpPr>
            <a:spLocks noGrp="1"/>
          </p:cNvSpPr>
          <p:nvPr/>
        </p:nvSpPr>
        <p:spPr>
          <a:xfrm>
            <a:off x="515620" y="4599305"/>
            <a:ext cx="5181600" cy="206311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Output:</a:t>
            </a:r>
            <a:endParaRPr lang="en-US" b="1"/>
          </a:p>
          <a:p>
            <a:pPr marL="0" indent="0">
              <a:buNone/>
            </a:pPr>
            <a:r>
              <a:rPr lang="en-US"/>
              <a:t>Keys are :</a:t>
            </a:r>
            <a:endParaRPr lang="en-US"/>
          </a:p>
          <a:p>
            <a:pPr marL="0" indent="0">
              <a:buNone/>
            </a:pPr>
            <a:r>
              <a:rPr lang="en-US"/>
              <a:t>Comp</a:t>
            </a:r>
            <a:endParaRPr lang="en-US"/>
          </a:p>
          <a:p>
            <a:pPr marL="0" indent="0">
              <a:buNone/>
            </a:pPr>
            <a:r>
              <a:rPr lang="en-US"/>
              <a:t>Extc</a:t>
            </a:r>
            <a:endParaRPr lang="en-US"/>
          </a:p>
          <a:p>
            <a:pPr marL="0" indent="0">
              <a:buNone/>
            </a:pPr>
            <a:r>
              <a:rPr lang="en-US"/>
              <a:t>Inft</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28015"/>
          </a:xfrm>
        </p:spPr>
        <p:txBody>
          <a:bodyPr>
            <a:normAutofit fontScale="90000"/>
          </a:bodyPr>
          <a:p>
            <a:r>
              <a:rPr lang="en-US"/>
              <a:t>Strings Cont..</a:t>
            </a:r>
            <a:endParaRPr lang="en-US"/>
          </a:p>
        </p:txBody>
      </p:sp>
      <p:sp>
        <p:nvSpPr>
          <p:cNvPr id="3" name="Content Placeholder 2"/>
          <p:cNvSpPr>
            <a:spLocks noGrp="1"/>
          </p:cNvSpPr>
          <p:nvPr>
            <p:ph sz="half" idx="1"/>
          </p:nvPr>
        </p:nvSpPr>
        <p:spPr>
          <a:xfrm>
            <a:off x="838200" y="1160145"/>
            <a:ext cx="10372090" cy="4921250"/>
          </a:xfrm>
        </p:spPr>
        <p:txBody>
          <a:bodyPr>
            <a:normAutofit fontScale="90000" lnSpcReduction="10000"/>
          </a:bodyPr>
          <a:p>
            <a:r>
              <a:rPr lang="en-US"/>
              <a:t>The String is defined by the user within a single quote (‘) or double quote (“).</a:t>
            </a:r>
            <a:endParaRPr lang="en-US"/>
          </a:p>
          <a:p>
            <a:r>
              <a:rPr lang="en-US"/>
              <a:t> strings defined in single-quotes and those defined in double-quotes are treated differently.</a:t>
            </a:r>
            <a:endParaRPr lang="en-US"/>
          </a:p>
          <a:p>
            <a:pPr marL="0" indent="0">
              <a:buNone/>
            </a:pPr>
            <a:r>
              <a:rPr lang="en-US" b="1"/>
              <a:t>Double-quoted strings:</a:t>
            </a:r>
            <a:endParaRPr lang="en-US" b="1"/>
          </a:p>
          <a:p>
            <a:r>
              <a:rPr lang="en-US"/>
              <a:t>Double-quoted strings are interpolated i.e. variable names (scalars, arrays, and hashes) are replaced by their original values and escape sequences (like /t, /n, etc.) do their work.</a:t>
            </a:r>
            <a:endParaRPr lang="en-US"/>
          </a:p>
          <a:p>
            <a:r>
              <a:rPr lang="en-US"/>
              <a:t>qq operator can also be used in place of double-quoted strings.</a:t>
            </a:r>
            <a:endParaRPr lang="en-US"/>
          </a:p>
          <a:p>
            <a:pPr marL="0" indent="0">
              <a:buNone/>
            </a:pPr>
            <a:r>
              <a:rPr lang="en-US" b="1"/>
              <a:t>Single-quoted strings:</a:t>
            </a:r>
            <a:endParaRPr lang="en-US" b="1"/>
          </a:p>
          <a:p>
            <a:r>
              <a:rPr lang="en-US"/>
              <a:t>Single-quoted strings are not interpolated. They are interpreted as is, with no modifications whatsoever. q operator in Perl provides the same use as the single-quoted string.</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09015"/>
          </a:xfrm>
        </p:spPr>
        <p:txBody>
          <a:bodyPr/>
          <a:p>
            <a:r>
              <a:rPr lang="en-US">
                <a:sym typeface="+mn-ea"/>
              </a:rPr>
              <a:t>single &amp; double-quoted strings</a:t>
            </a:r>
            <a:endParaRPr lang="en-US"/>
          </a:p>
        </p:txBody>
      </p:sp>
      <p:sp>
        <p:nvSpPr>
          <p:cNvPr id="4" name="Content Placeholder 3"/>
          <p:cNvSpPr>
            <a:spLocks noGrp="1"/>
          </p:cNvSpPr>
          <p:nvPr>
            <p:ph sz="half" idx="2"/>
          </p:nvPr>
        </p:nvSpPr>
        <p:spPr>
          <a:xfrm>
            <a:off x="838200" y="4848860"/>
            <a:ext cx="5133975" cy="1429385"/>
          </a:xfrm>
        </p:spPr>
        <p:txBody>
          <a:bodyPr>
            <a:normAutofit fontScale="90000"/>
          </a:bodyPr>
          <a:p>
            <a:pPr marL="0" indent="0">
              <a:buNone/>
            </a:pPr>
            <a:r>
              <a:rPr lang="en-US" b="1"/>
              <a:t>Output:</a:t>
            </a:r>
            <a:endParaRPr lang="en-US"/>
          </a:p>
          <a:p>
            <a:pPr marL="0" indent="0">
              <a:buNone/>
            </a:pPr>
            <a:r>
              <a:rPr lang="en-US" sz="2400"/>
              <a:t>Using Single quotes: @list </a:t>
            </a:r>
            <a:endParaRPr lang="en-US" sz="2400"/>
          </a:p>
          <a:p>
            <a:pPr marL="0" indent="0">
              <a:buNone/>
            </a:pPr>
            <a:r>
              <a:rPr lang="en-US" sz="2400"/>
              <a:t>Using Double-quotes: 1 2 3 4 5 6 7 8 9 10</a:t>
            </a:r>
            <a:endParaRPr lang="en-US" sz="2400"/>
          </a:p>
        </p:txBody>
      </p:sp>
      <p:pic>
        <p:nvPicPr>
          <p:cNvPr id="5" name="Content Placeholder 4"/>
          <p:cNvPicPr>
            <a:picLocks noChangeAspect="1"/>
          </p:cNvPicPr>
          <p:nvPr>
            <p:ph sz="half" idx="1"/>
          </p:nvPr>
        </p:nvPicPr>
        <p:blipFill>
          <a:blip r:embed="rId1"/>
          <a:srcRect l="8873" t="21554" r="64032" b="50709"/>
          <a:stretch>
            <a:fillRect/>
          </a:stretch>
        </p:blipFill>
        <p:spPr>
          <a:xfrm>
            <a:off x="838200" y="1605280"/>
            <a:ext cx="4039235" cy="324358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821940" y="365125"/>
            <a:ext cx="8531860" cy="692150"/>
          </a:xfrm>
        </p:spPr>
        <p:txBody>
          <a:bodyPr>
            <a:normAutofit fontScale="90000"/>
          </a:bodyPr>
          <a:p>
            <a:endParaRPr lang="en-US"/>
          </a:p>
        </p:txBody>
      </p:sp>
      <p:pic>
        <p:nvPicPr>
          <p:cNvPr id="5" name="Content Placeholder 4"/>
          <p:cNvPicPr>
            <a:picLocks noChangeAspect="1"/>
          </p:cNvPicPr>
          <p:nvPr>
            <p:ph sz="half" idx="1"/>
          </p:nvPr>
        </p:nvPicPr>
        <p:blipFill>
          <a:blip r:embed="rId1"/>
          <a:srcRect l="3474" t="16890" r="47810" b="6166"/>
          <a:stretch>
            <a:fillRect/>
          </a:stretch>
        </p:blipFill>
        <p:spPr>
          <a:xfrm>
            <a:off x="1303655" y="0"/>
            <a:ext cx="10888345" cy="68580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pPr algn="ctr"/>
            <a:r>
              <a:rPr lang="en-US"/>
              <a:t>4.Input and Output</a:t>
            </a:r>
            <a:endParaRPr lang="en-US"/>
          </a:p>
        </p:txBody>
      </p:sp>
      <p:sp>
        <p:nvSpPr>
          <p:cNvPr id="3" name="Content Placeholder 2"/>
          <p:cNvSpPr>
            <a:spLocks noGrp="1"/>
          </p:cNvSpPr>
          <p:nvPr>
            <p:ph sz="half" idx="1"/>
          </p:nvPr>
        </p:nvSpPr>
        <p:spPr/>
        <p:txBody>
          <a:bodyPr>
            <a:normAutofit fontScale="90000"/>
          </a:bodyPr>
          <a:p>
            <a:r>
              <a:rPr lang="en-US"/>
              <a:t>To display this evaluated expression, Perl uses </a:t>
            </a:r>
            <a:r>
              <a:rPr lang="en-US" b="1"/>
              <a:t>print</a:t>
            </a:r>
            <a:r>
              <a:rPr lang="en-US"/>
              <a:t>() function and </a:t>
            </a:r>
            <a:r>
              <a:rPr lang="en-US" b="1"/>
              <a:t>say</a:t>
            </a:r>
            <a:r>
              <a:rPr lang="en-US"/>
              <a:t>() function.</a:t>
            </a:r>
            <a:endParaRPr lang="en-US"/>
          </a:p>
          <a:p>
            <a:r>
              <a:rPr lang="en-US"/>
              <a:t>These functions can display anything passed to them as arguments.</a:t>
            </a:r>
            <a:endParaRPr lang="en-US"/>
          </a:p>
          <a:p>
            <a:r>
              <a:rPr lang="en-US"/>
              <a:t>print operator in Perl is used to print the values of the expressions in a List passed to it as an argument. </a:t>
            </a:r>
            <a:endParaRPr lang="en-US"/>
          </a:p>
          <a:p>
            <a:pPr marL="0" indent="0">
              <a:buNone/>
            </a:pPr>
            <a:r>
              <a:rPr lang="en-US" u="sng"/>
              <a:t>Syntax:</a:t>
            </a:r>
            <a:endParaRPr lang="en-US" u="sng"/>
          </a:p>
          <a:p>
            <a:r>
              <a:rPr lang="en-US"/>
              <a:t>print "";</a:t>
            </a:r>
            <a:endParaRPr lang="en-US"/>
          </a:p>
          <a:p>
            <a:endParaRPr lang="en-US"/>
          </a:p>
        </p:txBody>
      </p:sp>
      <p:sp>
        <p:nvSpPr>
          <p:cNvPr id="6" name="Content Placeholder 2"/>
          <p:cNvSpPr>
            <a:spLocks noGrp="1"/>
          </p:cNvSpPr>
          <p:nvPr/>
        </p:nvSpPr>
        <p:spPr>
          <a:xfrm>
            <a:off x="6428740" y="4739640"/>
            <a:ext cx="5181600" cy="1240790"/>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Output:</a:t>
            </a:r>
            <a:endParaRPr lang="en-US" b="1"/>
          </a:p>
          <a:p>
            <a:pPr marL="0" indent="0">
              <a:buNone/>
            </a:pPr>
            <a:r>
              <a:rPr lang="en-US"/>
              <a:t>Geeks For Geeks</a:t>
            </a:r>
            <a:endParaRPr lang="en-US"/>
          </a:p>
          <a:p>
            <a:pPr marL="0" indent="0">
              <a:buNone/>
            </a:pPr>
            <a:r>
              <a:rPr lang="en-US"/>
              <a:t>Welcomes you all</a:t>
            </a:r>
            <a:endParaRPr lang="en-US"/>
          </a:p>
        </p:txBody>
      </p:sp>
      <p:pic>
        <p:nvPicPr>
          <p:cNvPr id="10" name="Content Placeholder 9"/>
          <p:cNvPicPr>
            <a:picLocks noChangeAspect="1"/>
          </p:cNvPicPr>
          <p:nvPr>
            <p:ph sz="half" idx="2"/>
          </p:nvPr>
        </p:nvPicPr>
        <p:blipFill>
          <a:blip r:embed="rId1"/>
          <a:srcRect l="9031" t="31250" r="71718" b="45451"/>
          <a:stretch>
            <a:fillRect/>
          </a:stretch>
        </p:blipFill>
        <p:spPr>
          <a:xfrm>
            <a:off x="6335395" y="1691005"/>
            <a:ext cx="5113655" cy="291274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19150"/>
          </a:xfrm>
        </p:spPr>
        <p:txBody>
          <a:bodyPr>
            <a:normAutofit/>
          </a:bodyPr>
          <a:p>
            <a:r>
              <a:rPr lang="en-US">
                <a:sym typeface="+mn-ea"/>
              </a:rPr>
              <a:t>Input and Output Cont..</a:t>
            </a:r>
            <a:endParaRPr lang="en-US"/>
          </a:p>
        </p:txBody>
      </p:sp>
      <p:sp>
        <p:nvSpPr>
          <p:cNvPr id="3" name="Content Placeholder 2"/>
          <p:cNvSpPr>
            <a:spLocks noGrp="1"/>
          </p:cNvSpPr>
          <p:nvPr>
            <p:ph sz="half" idx="1"/>
          </p:nvPr>
        </p:nvSpPr>
        <p:spPr>
          <a:xfrm>
            <a:off x="838200" y="1460500"/>
            <a:ext cx="5181600" cy="4716780"/>
          </a:xfrm>
        </p:spPr>
        <p:txBody>
          <a:bodyPr/>
          <a:p>
            <a:r>
              <a:rPr lang="en-US"/>
              <a:t>say() function in Perl works similar to the print() function but there’s a slight difference, say() function automatically adds a new line at the end of the statement, there is no need to add a newline character ‘\n’ for changing the line.</a:t>
            </a:r>
            <a:endParaRPr lang="en-US"/>
          </a:p>
        </p:txBody>
      </p:sp>
      <p:pic>
        <p:nvPicPr>
          <p:cNvPr id="5" name="Content Placeholder 4"/>
          <p:cNvPicPr>
            <a:picLocks noChangeAspect="1"/>
          </p:cNvPicPr>
          <p:nvPr>
            <p:ph sz="half" idx="2"/>
          </p:nvPr>
        </p:nvPicPr>
        <p:blipFill>
          <a:blip r:embed="rId1"/>
          <a:srcRect l="8861" t="28864" r="71703" b="42533"/>
          <a:stretch>
            <a:fillRect/>
          </a:stretch>
        </p:blipFill>
        <p:spPr>
          <a:xfrm>
            <a:off x="6414770" y="1460500"/>
            <a:ext cx="4367530" cy="3686175"/>
          </a:xfrm>
          <a:prstGeom prst="rect">
            <a:avLst/>
          </a:prstGeom>
        </p:spPr>
      </p:pic>
      <p:sp>
        <p:nvSpPr>
          <p:cNvPr id="6" name="Content Placeholder 2"/>
          <p:cNvSpPr>
            <a:spLocks noGrp="1"/>
          </p:cNvSpPr>
          <p:nvPr/>
        </p:nvSpPr>
        <p:spPr>
          <a:xfrm>
            <a:off x="6414770" y="5423535"/>
            <a:ext cx="5181600" cy="1240790"/>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Output:</a:t>
            </a:r>
            <a:endParaRPr lang="en-US" b="1"/>
          </a:p>
          <a:p>
            <a:pPr marL="0" indent="0">
              <a:buNone/>
            </a:pPr>
            <a:r>
              <a:rPr lang="en-US"/>
              <a:t>Geeks For Geeks</a:t>
            </a:r>
            <a:endParaRPr lang="en-US"/>
          </a:p>
          <a:p>
            <a:pPr marL="0" indent="0">
              <a:buNone/>
            </a:pPr>
            <a:r>
              <a:rPr lang="en-US"/>
              <a:t>Welcomes you all</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37806</Words>
  <Application>WPS Presentation</Application>
  <PresentationFormat>Widescreen</PresentationFormat>
  <Paragraphs>987</Paragraphs>
  <Slides>112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112</vt:i4>
      </vt:variant>
    </vt:vector>
  </HeadingPairs>
  <TitlesOfParts>
    <vt:vector size="120" baseType="lpstr">
      <vt:lpstr>Arial</vt:lpstr>
      <vt:lpstr>SimSun</vt:lpstr>
      <vt:lpstr>Wingdings</vt:lpstr>
      <vt:lpstr>Calibri Light</vt:lpstr>
      <vt:lpstr>Calibri</vt:lpstr>
      <vt:lpstr>Microsoft YaHei</vt:lpstr>
      <vt:lpstr>Arial Unicode MS</vt:lpstr>
      <vt:lpstr>Office Theme</vt:lpstr>
      <vt:lpstr>perl</vt:lpstr>
      <vt:lpstr>Introduction to Perl</vt:lpstr>
      <vt:lpstr>Topics:</vt:lpstr>
      <vt:lpstr>1.Basics</vt:lpstr>
      <vt:lpstr>Introduction to Perl</vt:lpstr>
      <vt:lpstr>why perl?</vt:lpstr>
      <vt:lpstr>why perl Cont..</vt:lpstr>
      <vt:lpstr>why perl Cont..</vt:lpstr>
      <vt:lpstr>Advantages of Perl</vt:lpstr>
      <vt:lpstr>Applications:</vt:lpstr>
      <vt:lpstr>Installation and Environment Setup</vt:lpstr>
      <vt:lpstr> Installation and Environment Setup Cont.. </vt:lpstr>
      <vt:lpstr>Perl Version</vt:lpstr>
      <vt:lpstr>Downloading and Installing Perl</vt:lpstr>
      <vt:lpstr>Beginning with the Installation in Linux:</vt:lpstr>
      <vt:lpstr>Starting the Installation Process:</vt:lpstr>
      <vt:lpstr>Choosing the Directory to Install Perl</vt:lpstr>
      <vt:lpstr>Finishing the Installation:</vt:lpstr>
      <vt:lpstr>Done with installation (Linux)</vt:lpstr>
      <vt:lpstr>Beginning with the Installation(windows): </vt:lpstr>
      <vt:lpstr>Getting done with the User’s License Agreement:</vt:lpstr>
      <vt:lpstr>Choosing what to Install:</vt:lpstr>
      <vt:lpstr>Installation Process</vt:lpstr>
      <vt:lpstr>Finished Installation (windows)_</vt:lpstr>
      <vt:lpstr>Basic Syntax of a Perl Program</vt:lpstr>
      <vt:lpstr>Hello World Program in Perl</vt:lpstr>
      <vt:lpstr>Hello World Program in Perl in Cont..</vt:lpstr>
      <vt:lpstr>How to Run a Perl Program?</vt:lpstr>
      <vt:lpstr>2.Fundamentals</vt:lpstr>
      <vt:lpstr>Modes of Writing a Perl Code</vt:lpstr>
      <vt:lpstr>  Interactive Mode </vt:lpstr>
      <vt:lpstr>Interactive Mode Cont..</vt:lpstr>
      <vt:lpstr>Interactive Mode Cont..</vt:lpstr>
      <vt:lpstr>Script Mode</vt:lpstr>
      <vt:lpstr>One-liner Mode</vt:lpstr>
      <vt:lpstr>Boolean Values</vt:lpstr>
      <vt:lpstr> Operators</vt:lpstr>
      <vt:lpstr>Arithmetic Operators </vt:lpstr>
      <vt:lpstr>Arithmetic Operators Example:</vt:lpstr>
      <vt:lpstr>Relational Operators</vt:lpstr>
      <vt:lpstr>Relational Operators Cont..</vt:lpstr>
      <vt:lpstr> Relational Operators Cont.. </vt:lpstr>
      <vt:lpstr>Logical Operators</vt:lpstr>
      <vt:lpstr>Logical Operators Cont..</vt:lpstr>
      <vt:lpstr>Bitwise Operators</vt:lpstr>
      <vt:lpstr>Bitwise Operators Cont..</vt:lpstr>
      <vt:lpstr>Bitwise Operators Program</vt:lpstr>
      <vt:lpstr>Assignment Operators</vt:lpstr>
      <vt:lpstr>Assignment Operators</vt:lpstr>
      <vt:lpstr>Assignment Operators Cont..</vt:lpstr>
      <vt:lpstr>Ternary Operator</vt:lpstr>
      <vt:lpstr>Operators Cont..</vt:lpstr>
      <vt:lpstr>Quote-like Operators</vt:lpstr>
      <vt:lpstr>Quote-like Operators Cont..</vt:lpstr>
      <vt:lpstr>String Manipulation Operators</vt:lpstr>
      <vt:lpstr>String Manipulation Operators Cont..</vt:lpstr>
      <vt:lpstr>Range Operator(..)</vt:lpstr>
      <vt:lpstr>Auto Increment &amp; Auto Decrement Operator</vt:lpstr>
      <vt:lpstr>Auto Increment Cont..</vt:lpstr>
      <vt:lpstr>Auto Decrement Cont..</vt:lpstr>
      <vt:lpstr>Arrow Operator(-&gt;)</vt:lpstr>
      <vt:lpstr>Variables</vt:lpstr>
      <vt:lpstr>PowerPoint 演示文稿</vt:lpstr>
      <vt:lpstr>Scalar Variables</vt:lpstr>
      <vt:lpstr>Array Variables</vt:lpstr>
      <vt:lpstr>Hash Variables</vt:lpstr>
      <vt:lpstr>Scope of a Variable</vt:lpstr>
      <vt:lpstr>Perl Module</vt:lpstr>
      <vt:lpstr>Creating a Perl Module</vt:lpstr>
      <vt:lpstr>Importing and using a Perl Module</vt:lpstr>
      <vt:lpstr>Number and its Types</vt:lpstr>
      <vt:lpstr>Integers:</vt:lpstr>
      <vt:lpstr>Floating Numbers</vt:lpstr>
      <vt:lpstr>Hexadecimal Numbers</vt:lpstr>
      <vt:lpstr>Octal Numbers</vt:lpstr>
      <vt:lpstr>Binary Numbers</vt:lpstr>
      <vt:lpstr>3.Data Types</vt:lpstr>
      <vt:lpstr> Scalars</vt:lpstr>
      <vt:lpstr>Scalars Cont..</vt:lpstr>
      <vt:lpstr>Comparing Scalars</vt:lpstr>
      <vt:lpstr>Array</vt:lpstr>
      <vt:lpstr>Creation and accesssing array</vt:lpstr>
      <vt:lpstr>Accessing Array with positive and negative index</vt:lpstr>
      <vt:lpstr>Size of an Array</vt:lpstr>
      <vt:lpstr>Slicing of an Array</vt:lpstr>
      <vt:lpstr>inbuilt functions in an array</vt:lpstr>
      <vt:lpstr>Push Operation</vt:lpstr>
      <vt:lpstr>pop function</vt:lpstr>
      <vt:lpstr>shift function</vt:lpstr>
      <vt:lpstr>unshift function</vt:lpstr>
      <vt:lpstr>Hash</vt:lpstr>
      <vt:lpstr>Accessing Hash Elements</vt:lpstr>
      <vt:lpstr>Extracting Keys and Values in Hashes</vt:lpstr>
      <vt:lpstr>Keys &amp; values functions</vt:lpstr>
      <vt:lpstr>Strings Cont..</vt:lpstr>
      <vt:lpstr>single &amp; double-quoted strings</vt:lpstr>
      <vt:lpstr>PowerPoint 演示文稿</vt:lpstr>
      <vt:lpstr>4.Input and Output</vt:lpstr>
      <vt:lpstr>Input and Output Cont..</vt:lpstr>
      <vt:lpstr>Use of STDIN for Input</vt:lpstr>
      <vt:lpstr>5.Control Flow Statements</vt:lpstr>
      <vt:lpstr>Control Flow Statements Cont..</vt:lpstr>
      <vt:lpstr>Control Flow Statements Cont..</vt:lpstr>
      <vt:lpstr>Control Flow Statements Cont..</vt:lpstr>
      <vt:lpstr>Loops </vt:lpstr>
      <vt:lpstr>For Loop</vt:lpstr>
      <vt:lpstr>foreach Loop</vt:lpstr>
      <vt:lpstr>For &amp; Foreach loop examples</vt:lpstr>
      <vt:lpstr>while and do-while loops</vt:lpstr>
      <vt:lpstr>while and do-while loops Examples:</vt:lpstr>
      <vt:lpstr>Until Loop</vt:lpstr>
      <vt:lpstr>given-when Statement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user</cp:lastModifiedBy>
  <cp:revision>344</cp:revision>
  <dcterms:created xsi:type="dcterms:W3CDTF">2021-01-10T09:11:00Z</dcterms:created>
  <dcterms:modified xsi:type="dcterms:W3CDTF">2021-01-12T02:14:03Z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1033-11.2.0.9906</vt:lpwstr>
  </property>
</Properties>
</file>